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7" r:id="rId2"/>
    <p:sldId id="258" r:id="rId3"/>
    <p:sldId id="267" r:id="rId4"/>
    <p:sldId id="259" r:id="rId5"/>
    <p:sldId id="268" r:id="rId6"/>
    <p:sldId id="276" r:id="rId7"/>
    <p:sldId id="277" r:id="rId8"/>
    <p:sldId id="285" r:id="rId9"/>
    <p:sldId id="292" r:id="rId10"/>
    <p:sldId id="278" r:id="rId11"/>
    <p:sldId id="291" r:id="rId12"/>
    <p:sldId id="281" r:id="rId13"/>
    <p:sldId id="289" r:id="rId14"/>
    <p:sldId id="284" r:id="rId15"/>
    <p:sldId id="283" r:id="rId16"/>
    <p:sldId id="286" r:id="rId17"/>
    <p:sldId id="269" r:id="rId18"/>
    <p:sldId id="288" r:id="rId19"/>
    <p:sldId id="29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42" d="100"/>
          <a:sy n="142" d="100"/>
        </p:scale>
        <p:origin x="150" y="4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Jeste\Desktop\&#1508;&#1512;&#1493;&#1497;&#1511;&#1496;%20&#1490;&#1502;&#1512;%20&#1496;&#1500;%20&#1493;&#1513;&#1495;&#1512;%20&#1511;&#1489;&#1510;&#1497;%20&#1506;&#1489;&#1493;&#1491;&#1492;\&#1502;&#1505;&#1502;&#1499;&#1497;%20&#1508;&#1512;&#1493;&#1497;&#1511;&#1496;%20&#1504;&#1493;&#1505;&#1508;&#1497;&#1501;\&#1490;&#1512;&#1508;&#1497;&#1501;%20&#1500;&#1495;&#1497;&#1497;&#1513;&#1504;&#1497;&#15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Jeste\Desktop\&#1508;&#1512;&#1493;&#1497;&#1511;&#1496;%20&#1490;&#1502;&#1512;%20&#1496;&#1500;%20&#1493;&#1513;&#1495;&#1512;%20&#1511;&#1489;&#1510;&#1497;%20&#1506;&#1489;&#1493;&#1491;&#1492;\&#1502;&#1505;&#1502;&#1499;&#1497;%20&#1508;&#1512;&#1493;&#1497;&#1511;&#1496;%20&#1504;&#1493;&#1505;&#1508;&#1497;&#1501;\&#1490;&#1512;&#1508;&#1497;&#1501;%20&#1500;&#1495;&#1497;&#1497;&#1513;&#1504;&#1497;&#1501;.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he-IL">
                <a:latin typeface="David" panose="020E0502060401010101" pitchFamily="34" charset="-79"/>
                <a:cs typeface="David" panose="020E0502060401010101" pitchFamily="34" charset="-79"/>
              </a:rPr>
              <a:t>מרחק</a:t>
            </a:r>
            <a:r>
              <a:rPr lang="he-IL" baseline="0">
                <a:latin typeface="David" panose="020E0502060401010101" pitchFamily="34" charset="-79"/>
                <a:cs typeface="David" panose="020E0502060401010101" pitchFamily="34" charset="-79"/>
              </a:rPr>
              <a:t> מרכז הפריים כתלות בזמן </a:t>
            </a:r>
            <a:endParaRPr lang="en-US">
              <a:latin typeface="David" panose="020E0502060401010101" pitchFamily="34" charset="-79"/>
              <a:cs typeface="David" panose="020E0502060401010101" pitchFamily="34" charset="-79"/>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he-IL"/>
        </a:p>
      </c:txPr>
    </c:title>
    <c:autoTitleDeleted val="0"/>
    <c:plotArea>
      <c:layout/>
      <c:scatterChart>
        <c:scatterStyle val="smoothMarker"/>
        <c:varyColors val="0"/>
        <c:ser>
          <c:idx val="0"/>
          <c:order val="0"/>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'[גרפים לחיישנים.xlsx]Sheet1'!$A$2:$A$47</c:f>
              <c:numCache>
                <c:formatCode>General</c:formatCode>
                <c:ptCount val="4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numCache>
            </c:numRef>
          </c:xVal>
          <c:yVal>
            <c:numRef>
              <c:f>'[גרפים לחיישנים.xlsx]Sheet1'!$B$2:$B$47</c:f>
              <c:numCache>
                <c:formatCode>General</c:formatCode>
                <c:ptCount val="46"/>
                <c:pt idx="0">
                  <c:v>0.2</c:v>
                </c:pt>
                <c:pt idx="1">
                  <c:v>0.26</c:v>
                </c:pt>
                <c:pt idx="2">
                  <c:v>0.26</c:v>
                </c:pt>
                <c:pt idx="3">
                  <c:v>0.34</c:v>
                </c:pt>
                <c:pt idx="4">
                  <c:v>0.46</c:v>
                </c:pt>
                <c:pt idx="5">
                  <c:v>0.54</c:v>
                </c:pt>
                <c:pt idx="6">
                  <c:v>0.66</c:v>
                </c:pt>
                <c:pt idx="7">
                  <c:v>0.83</c:v>
                </c:pt>
                <c:pt idx="8">
                  <c:v>0.98</c:v>
                </c:pt>
                <c:pt idx="9">
                  <c:v>1.1399999999999999</c:v>
                </c:pt>
                <c:pt idx="10">
                  <c:v>1.31</c:v>
                </c:pt>
                <c:pt idx="11">
                  <c:v>1.5</c:v>
                </c:pt>
                <c:pt idx="12">
                  <c:v>1.68</c:v>
                </c:pt>
                <c:pt idx="13">
                  <c:v>1.87</c:v>
                </c:pt>
                <c:pt idx="14">
                  <c:v>2</c:v>
                </c:pt>
                <c:pt idx="15">
                  <c:v>2.19</c:v>
                </c:pt>
                <c:pt idx="16">
                  <c:v>2.37</c:v>
                </c:pt>
                <c:pt idx="17">
                  <c:v>2.48</c:v>
                </c:pt>
                <c:pt idx="18">
                  <c:v>2.46</c:v>
                </c:pt>
                <c:pt idx="19">
                  <c:v>2.19</c:v>
                </c:pt>
                <c:pt idx="20">
                  <c:v>1.9</c:v>
                </c:pt>
                <c:pt idx="21">
                  <c:v>1.59</c:v>
                </c:pt>
                <c:pt idx="22">
                  <c:v>1.3</c:v>
                </c:pt>
                <c:pt idx="23">
                  <c:v>0.97</c:v>
                </c:pt>
                <c:pt idx="24">
                  <c:v>0.7</c:v>
                </c:pt>
                <c:pt idx="25">
                  <c:v>0.47</c:v>
                </c:pt>
                <c:pt idx="26">
                  <c:v>0.34</c:v>
                </c:pt>
                <c:pt idx="27">
                  <c:v>0.28000000000000003</c:v>
                </c:pt>
                <c:pt idx="28">
                  <c:v>0.42</c:v>
                </c:pt>
                <c:pt idx="29">
                  <c:v>0.61</c:v>
                </c:pt>
                <c:pt idx="30">
                  <c:v>0.8</c:v>
                </c:pt>
                <c:pt idx="31">
                  <c:v>0.97</c:v>
                </c:pt>
                <c:pt idx="32">
                  <c:v>1.1399999999999999</c:v>
                </c:pt>
                <c:pt idx="33">
                  <c:v>1.34</c:v>
                </c:pt>
                <c:pt idx="34">
                  <c:v>1.51</c:v>
                </c:pt>
                <c:pt idx="35">
                  <c:v>1.73</c:v>
                </c:pt>
                <c:pt idx="36">
                  <c:v>1.6</c:v>
                </c:pt>
                <c:pt idx="37">
                  <c:v>1.31</c:v>
                </c:pt>
                <c:pt idx="38">
                  <c:v>1.01</c:v>
                </c:pt>
                <c:pt idx="39">
                  <c:v>0.75</c:v>
                </c:pt>
                <c:pt idx="40">
                  <c:v>0.6</c:v>
                </c:pt>
                <c:pt idx="41">
                  <c:v>0.55000000000000004</c:v>
                </c:pt>
                <c:pt idx="42">
                  <c:v>0.56000000000000005</c:v>
                </c:pt>
                <c:pt idx="43">
                  <c:v>0.56000000000000005</c:v>
                </c:pt>
                <c:pt idx="44">
                  <c:v>0.49</c:v>
                </c:pt>
                <c:pt idx="45">
                  <c:v>0.46</c:v>
                </c:pt>
              </c:numCache>
            </c:numRef>
          </c:yVal>
          <c:smooth val="1"/>
          <c:extLst>
            <c:ext xmlns:c16="http://schemas.microsoft.com/office/drawing/2014/chart" uri="{C3380CC4-5D6E-409C-BE32-E72D297353CC}">
              <c16:uniqueId val="{00000000-DD84-4365-9DE7-6BA074C08E87}"/>
            </c:ext>
          </c:extLst>
        </c:ser>
        <c:dLbls>
          <c:showLegendKey val="0"/>
          <c:showVal val="0"/>
          <c:showCatName val="0"/>
          <c:showSerName val="0"/>
          <c:showPercent val="0"/>
          <c:showBubbleSize val="0"/>
        </c:dLbls>
        <c:axId val="925720159"/>
        <c:axId val="925715839"/>
      </c:scatterChart>
      <c:valAx>
        <c:axId val="925720159"/>
        <c:scaling>
          <c:orientation val="minMax"/>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he-IL">
                    <a:latin typeface="David" panose="020E0502060401010101" pitchFamily="34" charset="-79"/>
                    <a:cs typeface="David" panose="020E0502060401010101" pitchFamily="34" charset="-79"/>
                  </a:rPr>
                  <a:t>זמן (שניות)</a:t>
                </a:r>
                <a:endParaRPr lang="en-US">
                  <a:latin typeface="David" panose="020E0502060401010101" pitchFamily="34" charset="-79"/>
                  <a:cs typeface="David" panose="020E0502060401010101" pitchFamily="34" charset="-79"/>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he-IL"/>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925715839"/>
        <c:crosses val="autoZero"/>
        <c:crossBetween val="midCat"/>
      </c:valAx>
      <c:valAx>
        <c:axId val="925715839"/>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he-IL">
                    <a:latin typeface="David" panose="020E0502060401010101" pitchFamily="34" charset="-79"/>
                    <a:cs typeface="David" panose="020E0502060401010101" pitchFamily="34" charset="-79"/>
                  </a:rPr>
                  <a:t>מרחק</a:t>
                </a:r>
                <a:r>
                  <a:rPr lang="he-IL" baseline="0">
                    <a:latin typeface="David" panose="020E0502060401010101" pitchFamily="34" charset="-79"/>
                    <a:cs typeface="David" panose="020E0502060401010101" pitchFamily="34" charset="-79"/>
                  </a:rPr>
                  <a:t> (מטרים)</a:t>
                </a:r>
                <a:endParaRPr lang="en-US">
                  <a:latin typeface="David" panose="020E0502060401010101" pitchFamily="34" charset="-79"/>
                  <a:cs typeface="David" panose="020E0502060401010101" pitchFamily="34" charset="-79"/>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he-IL"/>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92572015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he-IL"/>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he-IL">
                <a:latin typeface="David" panose="020E0502060401010101" pitchFamily="34" charset="-79"/>
                <a:cs typeface="David" panose="020E0502060401010101" pitchFamily="34" charset="-79"/>
              </a:rPr>
              <a:t>מרחק</a:t>
            </a:r>
            <a:r>
              <a:rPr lang="he-IL" baseline="0">
                <a:latin typeface="David" panose="020E0502060401010101" pitchFamily="34" charset="-79"/>
                <a:cs typeface="David" panose="020E0502060401010101" pitchFamily="34" charset="-79"/>
              </a:rPr>
              <a:t> במ"מ כתלות במספר המדידה</a:t>
            </a:r>
            <a:endParaRPr lang="en-US">
              <a:latin typeface="David" panose="020E0502060401010101" pitchFamily="34" charset="-79"/>
              <a:cs typeface="David" panose="020E0502060401010101" pitchFamily="34" charset="-79"/>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he-IL"/>
        </a:p>
      </c:txPr>
    </c:title>
    <c:autoTitleDeleted val="0"/>
    <c:plotArea>
      <c:layout/>
      <c:scatterChart>
        <c:scatterStyle val="smoothMarker"/>
        <c:varyColors val="0"/>
        <c:ser>
          <c:idx val="0"/>
          <c:order val="0"/>
          <c:tx>
            <c:strRef>
              <c:f>Sheet2!$C$1</c:f>
              <c:strCache>
                <c:ptCount val="1"/>
                <c:pt idx="0">
                  <c:v>Distance [mm]</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Sheet2!$A$2:$A$107</c:f>
              <c:numCache>
                <c:formatCode>General</c:formatCode>
                <c:ptCount val="10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numCache>
            </c:numRef>
          </c:xVal>
          <c:yVal>
            <c:numRef>
              <c:f>Sheet2!$C$2:$C$107</c:f>
              <c:numCache>
                <c:formatCode>General</c:formatCode>
                <c:ptCount val="106"/>
                <c:pt idx="0">
                  <c:v>146.5</c:v>
                </c:pt>
                <c:pt idx="1">
                  <c:v>147.75</c:v>
                </c:pt>
                <c:pt idx="2">
                  <c:v>149.75</c:v>
                </c:pt>
                <c:pt idx="3">
                  <c:v>149.25</c:v>
                </c:pt>
                <c:pt idx="4">
                  <c:v>148.5</c:v>
                </c:pt>
                <c:pt idx="5">
                  <c:v>148.25</c:v>
                </c:pt>
                <c:pt idx="6">
                  <c:v>147</c:v>
                </c:pt>
                <c:pt idx="7">
                  <c:v>144.5</c:v>
                </c:pt>
                <c:pt idx="8">
                  <c:v>146.5</c:v>
                </c:pt>
                <c:pt idx="9">
                  <c:v>146.75</c:v>
                </c:pt>
                <c:pt idx="10">
                  <c:v>147.5</c:v>
                </c:pt>
                <c:pt idx="11">
                  <c:v>144</c:v>
                </c:pt>
                <c:pt idx="12">
                  <c:v>143</c:v>
                </c:pt>
                <c:pt idx="13">
                  <c:v>141.25</c:v>
                </c:pt>
                <c:pt idx="14">
                  <c:v>141.75</c:v>
                </c:pt>
                <c:pt idx="15">
                  <c:v>144.5</c:v>
                </c:pt>
                <c:pt idx="16">
                  <c:v>146.5</c:v>
                </c:pt>
                <c:pt idx="17">
                  <c:v>146.5</c:v>
                </c:pt>
                <c:pt idx="18">
                  <c:v>143.25</c:v>
                </c:pt>
                <c:pt idx="19">
                  <c:v>140</c:v>
                </c:pt>
                <c:pt idx="20">
                  <c:v>143.75</c:v>
                </c:pt>
                <c:pt idx="21">
                  <c:v>141.75</c:v>
                </c:pt>
                <c:pt idx="22">
                  <c:v>148.25</c:v>
                </c:pt>
                <c:pt idx="23">
                  <c:v>146.75</c:v>
                </c:pt>
                <c:pt idx="24">
                  <c:v>145.75</c:v>
                </c:pt>
                <c:pt idx="25">
                  <c:v>147.25</c:v>
                </c:pt>
                <c:pt idx="26">
                  <c:v>148</c:v>
                </c:pt>
                <c:pt idx="27">
                  <c:v>148.5</c:v>
                </c:pt>
                <c:pt idx="28">
                  <c:v>148</c:v>
                </c:pt>
                <c:pt idx="29">
                  <c:v>148.5</c:v>
                </c:pt>
                <c:pt idx="30">
                  <c:v>148</c:v>
                </c:pt>
                <c:pt idx="31">
                  <c:v>148.25</c:v>
                </c:pt>
                <c:pt idx="32">
                  <c:v>149</c:v>
                </c:pt>
                <c:pt idx="33">
                  <c:v>145.5</c:v>
                </c:pt>
                <c:pt idx="34">
                  <c:v>143.5</c:v>
                </c:pt>
                <c:pt idx="35">
                  <c:v>143.5</c:v>
                </c:pt>
                <c:pt idx="36">
                  <c:v>145.25</c:v>
                </c:pt>
                <c:pt idx="37">
                  <c:v>143.5</c:v>
                </c:pt>
                <c:pt idx="38">
                  <c:v>146</c:v>
                </c:pt>
                <c:pt idx="39">
                  <c:v>145.25</c:v>
                </c:pt>
                <c:pt idx="40">
                  <c:v>145.5</c:v>
                </c:pt>
                <c:pt idx="41">
                  <c:v>141.5</c:v>
                </c:pt>
                <c:pt idx="42">
                  <c:v>145</c:v>
                </c:pt>
                <c:pt idx="43">
                  <c:v>145.5</c:v>
                </c:pt>
                <c:pt idx="44">
                  <c:v>143.25</c:v>
                </c:pt>
                <c:pt idx="45">
                  <c:v>140.75</c:v>
                </c:pt>
                <c:pt idx="46">
                  <c:v>139.75</c:v>
                </c:pt>
                <c:pt idx="47">
                  <c:v>142.75</c:v>
                </c:pt>
                <c:pt idx="48">
                  <c:v>147</c:v>
                </c:pt>
                <c:pt idx="49">
                  <c:v>148.5</c:v>
                </c:pt>
                <c:pt idx="50">
                  <c:v>149.75</c:v>
                </c:pt>
                <c:pt idx="51">
                  <c:v>146.5</c:v>
                </c:pt>
                <c:pt idx="52">
                  <c:v>148.75</c:v>
                </c:pt>
                <c:pt idx="53">
                  <c:v>149.75</c:v>
                </c:pt>
                <c:pt idx="54">
                  <c:v>149.25</c:v>
                </c:pt>
                <c:pt idx="55">
                  <c:v>148</c:v>
                </c:pt>
                <c:pt idx="56">
                  <c:v>147.5</c:v>
                </c:pt>
                <c:pt idx="57">
                  <c:v>148.25</c:v>
                </c:pt>
                <c:pt idx="58">
                  <c:v>149.5</c:v>
                </c:pt>
                <c:pt idx="59">
                  <c:v>149.75</c:v>
                </c:pt>
                <c:pt idx="60">
                  <c:v>149.75</c:v>
                </c:pt>
                <c:pt idx="61">
                  <c:v>149</c:v>
                </c:pt>
                <c:pt idx="62">
                  <c:v>149.75</c:v>
                </c:pt>
                <c:pt idx="63">
                  <c:v>149.75</c:v>
                </c:pt>
                <c:pt idx="64">
                  <c:v>148</c:v>
                </c:pt>
                <c:pt idx="65">
                  <c:v>147</c:v>
                </c:pt>
                <c:pt idx="66">
                  <c:v>148</c:v>
                </c:pt>
                <c:pt idx="67">
                  <c:v>147</c:v>
                </c:pt>
                <c:pt idx="68">
                  <c:v>148.5</c:v>
                </c:pt>
                <c:pt idx="69">
                  <c:v>146</c:v>
                </c:pt>
                <c:pt idx="70">
                  <c:v>142</c:v>
                </c:pt>
                <c:pt idx="71">
                  <c:v>141</c:v>
                </c:pt>
                <c:pt idx="72">
                  <c:v>142.5</c:v>
                </c:pt>
                <c:pt idx="73">
                  <c:v>140.5</c:v>
                </c:pt>
                <c:pt idx="74">
                  <c:v>140.5</c:v>
                </c:pt>
                <c:pt idx="75">
                  <c:v>147.75</c:v>
                </c:pt>
                <c:pt idx="76">
                  <c:v>144.75</c:v>
                </c:pt>
                <c:pt idx="77">
                  <c:v>143</c:v>
                </c:pt>
                <c:pt idx="78">
                  <c:v>146</c:v>
                </c:pt>
                <c:pt idx="79">
                  <c:v>147</c:v>
                </c:pt>
                <c:pt idx="80">
                  <c:v>146</c:v>
                </c:pt>
                <c:pt idx="81">
                  <c:v>148.25</c:v>
                </c:pt>
                <c:pt idx="82">
                  <c:v>145.25</c:v>
                </c:pt>
                <c:pt idx="83">
                  <c:v>142.5</c:v>
                </c:pt>
                <c:pt idx="84">
                  <c:v>143.75</c:v>
                </c:pt>
                <c:pt idx="85">
                  <c:v>142.5</c:v>
                </c:pt>
                <c:pt idx="86">
                  <c:v>142.5</c:v>
                </c:pt>
                <c:pt idx="87">
                  <c:v>141.5</c:v>
                </c:pt>
                <c:pt idx="88">
                  <c:v>140.25</c:v>
                </c:pt>
                <c:pt idx="89">
                  <c:v>140</c:v>
                </c:pt>
                <c:pt idx="90">
                  <c:v>139.5</c:v>
                </c:pt>
                <c:pt idx="91">
                  <c:v>139.75</c:v>
                </c:pt>
                <c:pt idx="92">
                  <c:v>141</c:v>
                </c:pt>
                <c:pt idx="93">
                  <c:v>141</c:v>
                </c:pt>
                <c:pt idx="94">
                  <c:v>141</c:v>
                </c:pt>
                <c:pt idx="95">
                  <c:v>139.5</c:v>
                </c:pt>
                <c:pt idx="96">
                  <c:v>139.75</c:v>
                </c:pt>
                <c:pt idx="97">
                  <c:v>143.75</c:v>
                </c:pt>
                <c:pt idx="98">
                  <c:v>149.25</c:v>
                </c:pt>
                <c:pt idx="99">
                  <c:v>141.75</c:v>
                </c:pt>
                <c:pt idx="100">
                  <c:v>144.25</c:v>
                </c:pt>
                <c:pt idx="101">
                  <c:v>146.5</c:v>
                </c:pt>
                <c:pt idx="102">
                  <c:v>146</c:v>
                </c:pt>
                <c:pt idx="103">
                  <c:v>147</c:v>
                </c:pt>
                <c:pt idx="104">
                  <c:v>148.5</c:v>
                </c:pt>
                <c:pt idx="105">
                  <c:v>146.75</c:v>
                </c:pt>
              </c:numCache>
            </c:numRef>
          </c:yVal>
          <c:smooth val="1"/>
          <c:extLst>
            <c:ext xmlns:c16="http://schemas.microsoft.com/office/drawing/2014/chart" uri="{C3380CC4-5D6E-409C-BE32-E72D297353CC}">
              <c16:uniqueId val="{00000000-316E-4B95-8174-C9502BC8D2AC}"/>
            </c:ext>
          </c:extLst>
        </c:ser>
        <c:dLbls>
          <c:showLegendKey val="0"/>
          <c:showVal val="0"/>
          <c:showCatName val="0"/>
          <c:showSerName val="0"/>
          <c:showPercent val="0"/>
          <c:showBubbleSize val="0"/>
        </c:dLbls>
        <c:axId val="1137383503"/>
        <c:axId val="1137379183"/>
      </c:scatterChart>
      <c:valAx>
        <c:axId val="1137383503"/>
        <c:scaling>
          <c:orientation val="minMax"/>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he-IL">
                    <a:latin typeface="David" panose="020E0502060401010101" pitchFamily="34" charset="-79"/>
                    <a:cs typeface="David" panose="020E0502060401010101" pitchFamily="34" charset="-79"/>
                  </a:rPr>
                  <a:t>מספר המדידה</a:t>
                </a:r>
                <a:endParaRPr lang="en-US">
                  <a:latin typeface="David" panose="020E0502060401010101" pitchFamily="34" charset="-79"/>
                  <a:cs typeface="David" panose="020E0502060401010101" pitchFamily="34" charset="-79"/>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he-IL"/>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1137379183"/>
        <c:crosses val="autoZero"/>
        <c:crossBetween val="midCat"/>
      </c:valAx>
      <c:valAx>
        <c:axId val="1137379183"/>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rtl="1">
                  <a:defRPr sz="1000" b="0" i="0" u="none" strike="noStrike" kern="1200" baseline="0">
                    <a:solidFill>
                      <a:schemeClr val="tx1">
                        <a:lumMod val="65000"/>
                        <a:lumOff val="35000"/>
                      </a:schemeClr>
                    </a:solidFill>
                    <a:latin typeface="+mn-lt"/>
                    <a:ea typeface="+mn-ea"/>
                    <a:cs typeface="+mn-cs"/>
                  </a:defRPr>
                </a:pPr>
                <a:r>
                  <a:rPr lang="he-IL">
                    <a:latin typeface="David" panose="020E0502060401010101" pitchFamily="34" charset="-79"/>
                    <a:cs typeface="David" panose="020E0502060401010101" pitchFamily="34" charset="-79"/>
                  </a:rPr>
                  <a:t>המרחק מה</a:t>
                </a:r>
                <a:r>
                  <a:rPr lang="en-US">
                    <a:latin typeface="David" panose="020E0502060401010101" pitchFamily="34" charset="-79"/>
                    <a:cs typeface="David" panose="020E0502060401010101" pitchFamily="34" charset="-79"/>
                  </a:rPr>
                  <a:t>LIDAR</a:t>
                </a:r>
                <a:r>
                  <a:rPr lang="he-IL">
                    <a:latin typeface="David" panose="020E0502060401010101" pitchFamily="34" charset="-79"/>
                    <a:cs typeface="David" panose="020E0502060401010101" pitchFamily="34" charset="-79"/>
                  </a:rPr>
                  <a:t> במ"מ</a:t>
                </a:r>
                <a:endParaRPr lang="en-US">
                  <a:latin typeface="David" panose="020E0502060401010101" pitchFamily="34" charset="-79"/>
                  <a:cs typeface="David" panose="020E0502060401010101" pitchFamily="34" charset="-79"/>
                </a:endParaRPr>
              </a:p>
            </c:rich>
          </c:tx>
          <c:overlay val="0"/>
          <c:spPr>
            <a:noFill/>
            <a:ln>
              <a:noFill/>
            </a:ln>
            <a:effectLst/>
          </c:spPr>
          <c:txPr>
            <a:bodyPr rot="-5400000" spcFirstLastPara="1" vertOverflow="ellipsis" vert="horz" wrap="square" anchor="ctr" anchorCtr="1"/>
            <a:lstStyle/>
            <a:p>
              <a:pPr rtl="1">
                <a:defRPr sz="1000" b="0" i="0" u="none" strike="noStrike" kern="1200" baseline="0">
                  <a:solidFill>
                    <a:schemeClr val="tx1">
                      <a:lumMod val="65000"/>
                      <a:lumOff val="35000"/>
                    </a:schemeClr>
                  </a:solidFill>
                  <a:latin typeface="+mn-lt"/>
                  <a:ea typeface="+mn-ea"/>
                  <a:cs typeface="+mn-cs"/>
                </a:defRPr>
              </a:pPr>
              <a:endParaRPr lang="he-IL"/>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113738350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he-IL"/>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he-IL">
                <a:latin typeface="David" panose="020E0502060401010101" pitchFamily="34" charset="-79"/>
                <a:cs typeface="David" panose="020E0502060401010101" pitchFamily="34" charset="-79"/>
              </a:rPr>
              <a:t>הזווית שבה זוהה</a:t>
            </a:r>
            <a:r>
              <a:rPr lang="he-IL" baseline="0">
                <a:latin typeface="David" panose="020E0502060401010101" pitchFamily="34" charset="-79"/>
                <a:cs typeface="David" panose="020E0502060401010101" pitchFamily="34" charset="-79"/>
              </a:rPr>
              <a:t> האובייקט כתלות במדידה</a:t>
            </a:r>
            <a:endParaRPr lang="en-US">
              <a:latin typeface="David" panose="020E0502060401010101" pitchFamily="34" charset="-79"/>
              <a:cs typeface="David" panose="020E0502060401010101" pitchFamily="34" charset="-79"/>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he-IL"/>
        </a:p>
      </c:txPr>
    </c:title>
    <c:autoTitleDeleted val="0"/>
    <c:plotArea>
      <c:layout/>
      <c:scatterChart>
        <c:scatterStyle val="smoothMarker"/>
        <c:varyColors val="0"/>
        <c:ser>
          <c:idx val="0"/>
          <c:order val="0"/>
          <c:tx>
            <c:strRef>
              <c:f>Sheet2!$B$1</c:f>
              <c:strCache>
                <c:ptCount val="1"/>
                <c:pt idx="0">
                  <c:v>angle[deg]</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Sheet2!$A$2:$A$107</c:f>
              <c:numCache>
                <c:formatCode>General</c:formatCode>
                <c:ptCount val="10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numCache>
            </c:numRef>
          </c:xVal>
          <c:yVal>
            <c:numRef>
              <c:f>Sheet2!$B$2:$B$107</c:f>
              <c:numCache>
                <c:formatCode>General</c:formatCode>
                <c:ptCount val="106"/>
                <c:pt idx="0">
                  <c:v>289.078125</c:v>
                </c:pt>
                <c:pt idx="1">
                  <c:v>285.046875</c:v>
                </c:pt>
                <c:pt idx="2">
                  <c:v>281.28125</c:v>
                </c:pt>
                <c:pt idx="3">
                  <c:v>281.46875</c:v>
                </c:pt>
                <c:pt idx="4">
                  <c:v>282.765625</c:v>
                </c:pt>
                <c:pt idx="5">
                  <c:v>284.328125</c:v>
                </c:pt>
                <c:pt idx="6">
                  <c:v>288.1875</c:v>
                </c:pt>
                <c:pt idx="7">
                  <c:v>297.390625</c:v>
                </c:pt>
                <c:pt idx="8">
                  <c:v>308.421875</c:v>
                </c:pt>
                <c:pt idx="9">
                  <c:v>323.140625</c:v>
                </c:pt>
                <c:pt idx="10">
                  <c:v>328.03125</c:v>
                </c:pt>
                <c:pt idx="11">
                  <c:v>332.328125</c:v>
                </c:pt>
                <c:pt idx="12">
                  <c:v>329.859375</c:v>
                </c:pt>
                <c:pt idx="13">
                  <c:v>331.265625</c:v>
                </c:pt>
                <c:pt idx="14">
                  <c:v>333.453125</c:v>
                </c:pt>
                <c:pt idx="15">
                  <c:v>335.90625</c:v>
                </c:pt>
                <c:pt idx="16">
                  <c:v>341.984375</c:v>
                </c:pt>
                <c:pt idx="17">
                  <c:v>348.203125</c:v>
                </c:pt>
                <c:pt idx="18">
                  <c:v>356.375</c:v>
                </c:pt>
                <c:pt idx="19">
                  <c:v>1.140625</c:v>
                </c:pt>
                <c:pt idx="20">
                  <c:v>360.234375</c:v>
                </c:pt>
                <c:pt idx="21">
                  <c:v>5.21875</c:v>
                </c:pt>
                <c:pt idx="22">
                  <c:v>4.640625</c:v>
                </c:pt>
                <c:pt idx="23">
                  <c:v>13.921875</c:v>
                </c:pt>
                <c:pt idx="24">
                  <c:v>21.75</c:v>
                </c:pt>
                <c:pt idx="25">
                  <c:v>28.015625</c:v>
                </c:pt>
                <c:pt idx="26">
                  <c:v>30.25</c:v>
                </c:pt>
                <c:pt idx="27">
                  <c:v>31.125</c:v>
                </c:pt>
                <c:pt idx="28">
                  <c:v>34.03125</c:v>
                </c:pt>
                <c:pt idx="29">
                  <c:v>37.140625</c:v>
                </c:pt>
                <c:pt idx="30">
                  <c:v>44.0625</c:v>
                </c:pt>
                <c:pt idx="31">
                  <c:v>53.84375</c:v>
                </c:pt>
                <c:pt idx="32">
                  <c:v>60.09375</c:v>
                </c:pt>
                <c:pt idx="33">
                  <c:v>65.484375</c:v>
                </c:pt>
                <c:pt idx="34">
                  <c:v>66.296875</c:v>
                </c:pt>
                <c:pt idx="35">
                  <c:v>66.265625</c:v>
                </c:pt>
                <c:pt idx="36">
                  <c:v>65.375</c:v>
                </c:pt>
                <c:pt idx="37">
                  <c:v>64.671875</c:v>
                </c:pt>
                <c:pt idx="38">
                  <c:v>60.875</c:v>
                </c:pt>
                <c:pt idx="39">
                  <c:v>61.953125</c:v>
                </c:pt>
                <c:pt idx="40">
                  <c:v>63.234375</c:v>
                </c:pt>
                <c:pt idx="41">
                  <c:v>68.859375</c:v>
                </c:pt>
                <c:pt idx="42">
                  <c:v>67.859375</c:v>
                </c:pt>
                <c:pt idx="43">
                  <c:v>64.75</c:v>
                </c:pt>
                <c:pt idx="44">
                  <c:v>61.40625</c:v>
                </c:pt>
                <c:pt idx="45">
                  <c:v>62.625</c:v>
                </c:pt>
                <c:pt idx="46">
                  <c:v>113.09375</c:v>
                </c:pt>
                <c:pt idx="47">
                  <c:v>110.0625</c:v>
                </c:pt>
                <c:pt idx="48">
                  <c:v>111.796875</c:v>
                </c:pt>
                <c:pt idx="49">
                  <c:v>111.390625</c:v>
                </c:pt>
                <c:pt idx="50">
                  <c:v>113.390625</c:v>
                </c:pt>
                <c:pt idx="51">
                  <c:v>117.6875</c:v>
                </c:pt>
                <c:pt idx="52">
                  <c:v>115.28125</c:v>
                </c:pt>
                <c:pt idx="53">
                  <c:v>113</c:v>
                </c:pt>
                <c:pt idx="54">
                  <c:v>113.828125</c:v>
                </c:pt>
                <c:pt idx="55">
                  <c:v>115.71875</c:v>
                </c:pt>
                <c:pt idx="56">
                  <c:v>119.796875</c:v>
                </c:pt>
                <c:pt idx="57">
                  <c:v>122.0625</c:v>
                </c:pt>
                <c:pt idx="58">
                  <c:v>129.21875</c:v>
                </c:pt>
                <c:pt idx="59">
                  <c:v>135.78125</c:v>
                </c:pt>
                <c:pt idx="60">
                  <c:v>142.765625</c:v>
                </c:pt>
                <c:pt idx="61">
                  <c:v>149.5625</c:v>
                </c:pt>
                <c:pt idx="62">
                  <c:v>149.671875</c:v>
                </c:pt>
                <c:pt idx="63">
                  <c:v>147.828125</c:v>
                </c:pt>
                <c:pt idx="64">
                  <c:v>155.65625</c:v>
                </c:pt>
                <c:pt idx="65">
                  <c:v>161.703125</c:v>
                </c:pt>
                <c:pt idx="66">
                  <c:v>161.40625</c:v>
                </c:pt>
                <c:pt idx="67">
                  <c:v>163.953125</c:v>
                </c:pt>
                <c:pt idx="68">
                  <c:v>161.734375</c:v>
                </c:pt>
                <c:pt idx="69">
                  <c:v>166.90625</c:v>
                </c:pt>
                <c:pt idx="70">
                  <c:v>167.359375</c:v>
                </c:pt>
                <c:pt idx="71">
                  <c:v>169</c:v>
                </c:pt>
                <c:pt idx="72">
                  <c:v>166.0625</c:v>
                </c:pt>
                <c:pt idx="73">
                  <c:v>172.21875</c:v>
                </c:pt>
                <c:pt idx="74">
                  <c:v>171.875</c:v>
                </c:pt>
                <c:pt idx="75">
                  <c:v>172.484375</c:v>
                </c:pt>
                <c:pt idx="76">
                  <c:v>177.734375</c:v>
                </c:pt>
                <c:pt idx="77">
                  <c:v>180.640625</c:v>
                </c:pt>
                <c:pt idx="78">
                  <c:v>177.875</c:v>
                </c:pt>
                <c:pt idx="79">
                  <c:v>177.671875</c:v>
                </c:pt>
                <c:pt idx="80">
                  <c:v>180.84375</c:v>
                </c:pt>
                <c:pt idx="81">
                  <c:v>182.28125</c:v>
                </c:pt>
                <c:pt idx="82">
                  <c:v>185.796875</c:v>
                </c:pt>
                <c:pt idx="83">
                  <c:v>189.078125</c:v>
                </c:pt>
                <c:pt idx="84">
                  <c:v>190.109375</c:v>
                </c:pt>
                <c:pt idx="85">
                  <c:v>193.359375</c:v>
                </c:pt>
                <c:pt idx="86">
                  <c:v>196.53125</c:v>
                </c:pt>
                <c:pt idx="87">
                  <c:v>200.5</c:v>
                </c:pt>
                <c:pt idx="88">
                  <c:v>202.78125</c:v>
                </c:pt>
                <c:pt idx="89">
                  <c:v>205.5625</c:v>
                </c:pt>
                <c:pt idx="90">
                  <c:v>206.109375</c:v>
                </c:pt>
                <c:pt idx="91">
                  <c:v>211.609375</c:v>
                </c:pt>
                <c:pt idx="92">
                  <c:v>212.28125</c:v>
                </c:pt>
                <c:pt idx="93">
                  <c:v>211.5</c:v>
                </c:pt>
                <c:pt idx="94">
                  <c:v>212.453125</c:v>
                </c:pt>
                <c:pt idx="95">
                  <c:v>213.28125</c:v>
                </c:pt>
                <c:pt idx="96">
                  <c:v>211.78125</c:v>
                </c:pt>
                <c:pt idx="97">
                  <c:v>252.265625</c:v>
                </c:pt>
                <c:pt idx="98">
                  <c:v>253.265625</c:v>
                </c:pt>
                <c:pt idx="99">
                  <c:v>258.84375</c:v>
                </c:pt>
                <c:pt idx="100">
                  <c:v>259.75</c:v>
                </c:pt>
                <c:pt idx="101">
                  <c:v>258.453125</c:v>
                </c:pt>
                <c:pt idx="102">
                  <c:v>259.625</c:v>
                </c:pt>
                <c:pt idx="103">
                  <c:v>262.03125</c:v>
                </c:pt>
                <c:pt idx="104">
                  <c:v>262.390625</c:v>
                </c:pt>
                <c:pt idx="105">
                  <c:v>266.1875</c:v>
                </c:pt>
              </c:numCache>
            </c:numRef>
          </c:yVal>
          <c:smooth val="1"/>
          <c:extLst>
            <c:ext xmlns:c16="http://schemas.microsoft.com/office/drawing/2014/chart" uri="{C3380CC4-5D6E-409C-BE32-E72D297353CC}">
              <c16:uniqueId val="{00000000-453F-4673-A52A-87A92E2FEA59}"/>
            </c:ext>
          </c:extLst>
        </c:ser>
        <c:dLbls>
          <c:showLegendKey val="0"/>
          <c:showVal val="0"/>
          <c:showCatName val="0"/>
          <c:showSerName val="0"/>
          <c:showPercent val="0"/>
          <c:showBubbleSize val="0"/>
        </c:dLbls>
        <c:axId val="760232575"/>
        <c:axId val="760234015"/>
      </c:scatterChart>
      <c:valAx>
        <c:axId val="760232575"/>
        <c:scaling>
          <c:orientation val="minMax"/>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he-IL">
                    <a:latin typeface="David" panose="020E0502060401010101" pitchFamily="34" charset="-79"/>
                    <a:cs typeface="David" panose="020E0502060401010101" pitchFamily="34" charset="-79"/>
                  </a:rPr>
                  <a:t>מספר</a:t>
                </a:r>
                <a:r>
                  <a:rPr lang="he-IL" baseline="0">
                    <a:latin typeface="David" panose="020E0502060401010101" pitchFamily="34" charset="-79"/>
                    <a:cs typeface="David" panose="020E0502060401010101" pitchFamily="34" charset="-79"/>
                  </a:rPr>
                  <a:t> המדידה</a:t>
                </a:r>
                <a:endParaRPr lang="en-US">
                  <a:latin typeface="David" panose="020E0502060401010101" pitchFamily="34" charset="-79"/>
                  <a:cs typeface="David" panose="020E0502060401010101" pitchFamily="34" charset="-79"/>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he-IL"/>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760234015"/>
        <c:crosses val="autoZero"/>
        <c:crossBetween val="midCat"/>
      </c:valAx>
      <c:valAx>
        <c:axId val="760234015"/>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he-IL">
                    <a:latin typeface="David" panose="020E0502060401010101" pitchFamily="34" charset="-79"/>
                    <a:cs typeface="David" panose="020E0502060401010101" pitchFamily="34" charset="-79"/>
                  </a:rPr>
                  <a:t>הזווית שבה זוהה האובייקט</a:t>
                </a:r>
                <a:r>
                  <a:rPr lang="he-IL" baseline="0">
                    <a:latin typeface="David" panose="020E0502060401010101" pitchFamily="34" charset="-79"/>
                    <a:cs typeface="David" panose="020E0502060401010101" pitchFamily="34" charset="-79"/>
                  </a:rPr>
                  <a:t> במעלות</a:t>
                </a:r>
                <a:endParaRPr lang="en-US">
                  <a:latin typeface="David" panose="020E0502060401010101" pitchFamily="34" charset="-79"/>
                  <a:cs typeface="David" panose="020E0502060401010101" pitchFamily="34" charset="-79"/>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he-IL"/>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he-IL"/>
          </a:p>
        </c:txPr>
        <c:crossAx val="76023257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he-I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97663B-01EE-4D27-B6B8-967932AFFB1A}" type="datetimeFigureOut">
              <a:rPr lang="en-US" smtClean="0"/>
              <a:t>19/3/2024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A04E83-3A76-47C2-B23E-88D5C2E17E9A}" type="slidenum">
              <a:rPr lang="en-US" smtClean="0"/>
              <a:t>‹#›</a:t>
            </a:fld>
            <a:endParaRPr lang="en-US"/>
          </a:p>
        </p:txBody>
      </p:sp>
    </p:spTree>
    <p:extLst>
      <p:ext uri="{BB962C8B-B14F-4D97-AF65-F5344CB8AC3E}">
        <p14:creationId xmlns:p14="http://schemas.microsoft.com/office/powerpoint/2010/main" val="2866948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8C418D1-F151-4A1A-AFA6-1FCB5125A92E}" type="datetime1">
              <a:rPr lang="en-US" smtClean="0"/>
              <a:t>19/3/2024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1486005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02360F-72F0-40E4-9497-E500D92B1CFF}" type="datetime1">
              <a:rPr lang="en-US" smtClean="0"/>
              <a:t>19/3/2024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1825737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D16CB8-DFD9-47B7-B7FB-CD991A84E186}" type="datetime1">
              <a:rPr lang="en-US" smtClean="0"/>
              <a:t>19/3/2024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268761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BC7F67C-1AAC-41A5-BA08-7B0723E42167}" type="datetime1">
              <a:rPr lang="en-US" smtClean="0"/>
              <a:t>19/3/2024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2407722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075C26D-52F0-48CD-A26B-03EAFD2B9DF3}" type="datetime1">
              <a:rPr lang="en-US" smtClean="0"/>
              <a:t>19/3/2024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4083801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2CBBECA-3C0A-4CD9-9812-4FBF50F0829F}" type="datetime1">
              <a:rPr lang="en-US" smtClean="0"/>
              <a:t>19/3/2024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2681314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10F0E8-360B-4BB4-8873-CE1C24987C49}" type="datetime1">
              <a:rPr lang="en-US" smtClean="0"/>
              <a:t>19/3/2024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286810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FB9C237-DA93-4873-9F13-2D421E4D5784}" type="datetime1">
              <a:rPr lang="en-US" smtClean="0"/>
              <a:t>19/3/2024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3481734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C7881F-D2DD-4759-A335-6ECF54EA6174}" type="datetime1">
              <a:rPr lang="en-US" smtClean="0"/>
              <a:t>19/3/2024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3974421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8EFE89D-0E68-4F88-8280-A11E17E07B1E}" type="datetime1">
              <a:rPr lang="en-US" smtClean="0"/>
              <a:t>19/3/2024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6013602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2540482-3831-4044-A267-EC94C1533077}" type="datetime1">
              <a:rPr lang="en-US" smtClean="0"/>
              <a:t>19/3/2024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7A11E8-8F25-49C3-8F7D-865FECFDFD18}" type="slidenum">
              <a:rPr lang="en-US" smtClean="0"/>
              <a:t>‹#›</a:t>
            </a:fld>
            <a:endParaRPr lang="en-US"/>
          </a:p>
        </p:txBody>
      </p:sp>
    </p:spTree>
    <p:extLst>
      <p:ext uri="{BB962C8B-B14F-4D97-AF65-F5344CB8AC3E}">
        <p14:creationId xmlns:p14="http://schemas.microsoft.com/office/powerpoint/2010/main" val="3566252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48A5E2-79BB-466B-93AD-FE62946A96F1}" type="datetime1">
              <a:rPr lang="en-US" smtClean="0"/>
              <a:t>19/3/2024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7A11E8-8F25-49C3-8F7D-865FECFDFD18}" type="slidenum">
              <a:rPr lang="en-US" smtClean="0"/>
              <a:t>‹#›</a:t>
            </a:fld>
            <a:endParaRPr lang="en-US"/>
          </a:p>
        </p:txBody>
      </p:sp>
    </p:spTree>
    <p:extLst>
      <p:ext uri="{BB962C8B-B14F-4D97-AF65-F5344CB8AC3E}">
        <p14:creationId xmlns:p14="http://schemas.microsoft.com/office/powerpoint/2010/main" val="1062048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png"/><Relationship Id="rId7"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chart" Target="../charts/chart3.xml"/><Relationship Id="rId4" Type="http://schemas.openxmlformats.org/officeDocument/2006/relationships/chart" Target="../charts/char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jpe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jpeg"/><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Autofit/>
          </a:bodyPr>
          <a:lstStyle/>
          <a:p>
            <a:pPr algn="ctr" rtl="1"/>
            <a:r>
              <a:rPr lang="he-IL" sz="3600" kern="0" dirty="0">
                <a:effectLst/>
                <a:ea typeface="Times New Roman" panose="02020603050405020304" pitchFamily="18" charset="0"/>
                <a:cs typeface="David" panose="020E0502060401010101" pitchFamily="34" charset="-79"/>
              </a:rPr>
              <a:t>מערכת חישה לאלגוריתמיקה מתקדמת</a:t>
            </a:r>
            <a:endParaRPr lang="en-US" sz="3600" dirty="0"/>
          </a:p>
        </p:txBody>
      </p:sp>
      <p:sp>
        <p:nvSpPr>
          <p:cNvPr id="5" name="Content Placeholder 4"/>
          <p:cNvSpPr>
            <a:spLocks noGrp="1"/>
          </p:cNvSpPr>
          <p:nvPr>
            <p:ph idx="1"/>
          </p:nvPr>
        </p:nvSpPr>
        <p:spPr>
          <a:xfrm>
            <a:off x="838200" y="2094765"/>
            <a:ext cx="10515600" cy="2780430"/>
          </a:xfrm>
        </p:spPr>
        <p:txBody>
          <a:bodyPr/>
          <a:lstStyle/>
          <a:p>
            <a:pPr marL="0" indent="0" algn="ctr" rtl="1">
              <a:buNone/>
            </a:pPr>
            <a:r>
              <a:rPr lang="he-IL" b="1" u="sng" dirty="0">
                <a:latin typeface="David" panose="020E0502060401010101" pitchFamily="34" charset="-79"/>
                <a:cs typeface="David" panose="020E0502060401010101" pitchFamily="34" charset="-79"/>
              </a:rPr>
              <a:t>מספר הפרויקט:</a:t>
            </a:r>
            <a:r>
              <a:rPr lang="he-IL" dirty="0">
                <a:latin typeface="David" panose="020E0502060401010101" pitchFamily="34" charset="-79"/>
                <a:cs typeface="David" panose="020E0502060401010101" pitchFamily="34" charset="-79"/>
              </a:rPr>
              <a:t> </a:t>
            </a:r>
            <a:r>
              <a:rPr lang="he-IL" kern="0" dirty="0">
                <a:effectLst/>
                <a:latin typeface="David" panose="020E0502060401010101" pitchFamily="34" charset="-79"/>
                <a:ea typeface="Times New Roman" panose="02020603050405020304" pitchFamily="18" charset="0"/>
                <a:cs typeface="David" panose="020E0502060401010101" pitchFamily="34" charset="-79"/>
              </a:rPr>
              <a:t>22-1-1-2667</a:t>
            </a:r>
            <a:endParaRPr lang="he-IL" dirty="0">
              <a:latin typeface="David" panose="020E0502060401010101" pitchFamily="34" charset="-79"/>
              <a:cs typeface="David" panose="020E0502060401010101" pitchFamily="34" charset="-79"/>
            </a:endParaRPr>
          </a:p>
          <a:p>
            <a:pPr marL="0" indent="0" algn="ctr" rtl="1">
              <a:buNone/>
            </a:pPr>
            <a:r>
              <a:rPr lang="he-IL" b="1" u="sng" dirty="0">
                <a:latin typeface="David" panose="020E0502060401010101" pitchFamily="34" charset="-79"/>
                <a:cs typeface="David" panose="020E0502060401010101" pitchFamily="34" charset="-79"/>
              </a:rPr>
              <a:t>שמות הסטודנטים:</a:t>
            </a:r>
            <a:r>
              <a:rPr lang="he-IL" dirty="0">
                <a:latin typeface="David" panose="020E0502060401010101" pitchFamily="34" charset="-79"/>
                <a:cs typeface="David" panose="020E0502060401010101" pitchFamily="34" charset="-79"/>
              </a:rPr>
              <a:t> טל אריאלי, שחר הנובר</a:t>
            </a:r>
          </a:p>
          <a:p>
            <a:pPr marL="0" indent="0" algn="ctr" rtl="1">
              <a:buNone/>
            </a:pPr>
            <a:r>
              <a:rPr lang="he-IL" b="1" u="sng" dirty="0">
                <a:latin typeface="David" panose="020E0502060401010101" pitchFamily="34" charset="-79"/>
                <a:cs typeface="David" panose="020E0502060401010101" pitchFamily="34" charset="-79"/>
              </a:rPr>
              <a:t>שם המנחה:</a:t>
            </a:r>
            <a:r>
              <a:rPr lang="he-IL" dirty="0">
                <a:latin typeface="David" panose="020E0502060401010101" pitchFamily="34" charset="-79"/>
                <a:cs typeface="David" panose="020E0502060401010101" pitchFamily="34" charset="-79"/>
              </a:rPr>
              <a:t> שמחה </a:t>
            </a:r>
            <a:r>
              <a:rPr lang="he-IL" dirty="0" err="1">
                <a:latin typeface="David" panose="020E0502060401010101" pitchFamily="34" charset="-79"/>
                <a:cs typeface="David" panose="020E0502060401010101" pitchFamily="34" charset="-79"/>
              </a:rPr>
              <a:t>ליבוביץ</a:t>
            </a:r>
            <a:endParaRPr lang="en-US" dirty="0">
              <a:latin typeface="David" panose="020E0502060401010101" pitchFamily="34" charset="-79"/>
              <a:cs typeface="David" panose="020E0502060401010101" pitchFamily="34" charset="-79"/>
            </a:endParaRPr>
          </a:p>
          <a:p>
            <a:pPr marL="0" indent="0" algn="ctr" rtl="1">
              <a:buNone/>
            </a:pPr>
            <a:r>
              <a:rPr lang="he-IL" b="1" u="sng" dirty="0">
                <a:latin typeface="David" panose="020E0502060401010101" pitchFamily="34" charset="-79"/>
                <a:cs typeface="David" panose="020E0502060401010101" pitchFamily="34" charset="-79"/>
              </a:rPr>
              <a:t>מקום ביצוע הפרויקט:</a:t>
            </a:r>
            <a:r>
              <a:rPr lang="he-IL" dirty="0">
                <a:latin typeface="David" panose="020E0502060401010101" pitchFamily="34" charset="-79"/>
                <a:cs typeface="David" panose="020E0502060401010101" pitchFamily="34" charset="-79"/>
              </a:rPr>
              <a:t> אוניברסיטת תל אביב</a:t>
            </a:r>
          </a:p>
          <a:p>
            <a:pPr marL="0" indent="0" algn="ctr" rtl="1">
              <a:buNone/>
            </a:pPr>
            <a:r>
              <a:rPr lang="he-IL" b="1" u="sng" dirty="0">
                <a:latin typeface="David" panose="020E0502060401010101" pitchFamily="34" charset="-79"/>
                <a:cs typeface="David" panose="020E0502060401010101" pitchFamily="34" charset="-79"/>
              </a:rPr>
              <a:t>חתימת המנחה למצגת:</a:t>
            </a:r>
          </a:p>
          <a:p>
            <a:pPr marL="0" indent="0" algn="l">
              <a:buNone/>
            </a:pPr>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r>
              <a:rPr lang="en-US" dirty="0"/>
              <a:t>15/04/2024</a:t>
            </a:r>
          </a:p>
        </p:txBody>
      </p:sp>
      <p:sp>
        <p:nvSpPr>
          <p:cNvPr id="9" name="Slide Number Placeholder 8"/>
          <p:cNvSpPr>
            <a:spLocks noGrp="1"/>
          </p:cNvSpPr>
          <p:nvPr>
            <p:ph type="sldNum" sz="quarter" idx="12"/>
          </p:nvPr>
        </p:nvSpPr>
        <p:spPr/>
        <p:txBody>
          <a:bodyPr/>
          <a:lstStyle/>
          <a:p>
            <a:fld id="{397A11E8-8F25-49C3-8F7D-865FECFDFD18}" type="slidenum">
              <a:rPr lang="en-US" smtClean="0"/>
              <a:t>1</a:t>
            </a:fld>
            <a:endParaRPr lang="en-US"/>
          </a:p>
        </p:txBody>
      </p:sp>
      <p:pic>
        <p:nvPicPr>
          <p:cNvPr id="3" name="תמונה 2">
            <a:extLst>
              <a:ext uri="{FF2B5EF4-FFF2-40B4-BE49-F238E27FC236}">
                <a16:creationId xmlns:a16="http://schemas.microsoft.com/office/drawing/2014/main" id="{324BF2A5-5588-89C9-616B-AE3F08D9DFE1}"/>
              </a:ext>
            </a:extLst>
          </p:cNvPr>
          <p:cNvPicPr>
            <a:picLocks noChangeAspect="1"/>
          </p:cNvPicPr>
          <p:nvPr/>
        </p:nvPicPr>
        <p:blipFill>
          <a:blip r:embed="rId3"/>
          <a:stretch>
            <a:fillRect/>
          </a:stretch>
        </p:blipFill>
        <p:spPr>
          <a:xfrm>
            <a:off x="10154875" y="244204"/>
            <a:ext cx="1769706" cy="637394"/>
          </a:xfrm>
          <a:prstGeom prst="rect">
            <a:avLst/>
          </a:prstGeom>
        </p:spPr>
      </p:pic>
    </p:spTree>
    <p:extLst>
      <p:ext uri="{BB962C8B-B14F-4D97-AF65-F5344CB8AC3E}">
        <p14:creationId xmlns:p14="http://schemas.microsoft.com/office/powerpoint/2010/main" val="3103372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תוצאות ומסקנות</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20/3/2024</a:t>
            </a:fld>
            <a:endParaRPr lang="en-US" dirty="0"/>
          </a:p>
        </p:txBody>
      </p:sp>
      <p:sp>
        <p:nvSpPr>
          <p:cNvPr id="9" name="Slide Number Placeholder 8"/>
          <p:cNvSpPr>
            <a:spLocks noGrp="1"/>
          </p:cNvSpPr>
          <p:nvPr>
            <p:ph type="sldNum" sz="quarter" idx="12"/>
          </p:nvPr>
        </p:nvSpPr>
        <p:spPr/>
        <p:txBody>
          <a:bodyPr/>
          <a:lstStyle/>
          <a:p>
            <a:fld id="{397A11E8-8F25-49C3-8F7D-865FECFDFD18}" type="slidenum">
              <a:rPr lang="en-US" smtClean="0"/>
              <a:t>10</a:t>
            </a:fld>
            <a:endParaRPr lang="en-US"/>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sp>
        <p:nvSpPr>
          <p:cNvPr id="15" name="תיבת טקסט 11">
            <a:extLst>
              <a:ext uri="{FF2B5EF4-FFF2-40B4-BE49-F238E27FC236}">
                <a16:creationId xmlns:a16="http://schemas.microsoft.com/office/drawing/2014/main" id="{8324857C-2745-86C1-6A7E-73BBFBA97F58}"/>
              </a:ext>
            </a:extLst>
          </p:cNvPr>
          <p:cNvSpPr txBox="1"/>
          <p:nvPr/>
        </p:nvSpPr>
        <p:spPr>
          <a:xfrm>
            <a:off x="7663377" y="2590375"/>
            <a:ext cx="3789004" cy="1719702"/>
          </a:xfrm>
          <a:prstGeom prst="rect">
            <a:avLst/>
          </a:prstGeom>
          <a:noFill/>
        </p:spPr>
        <p:txBody>
          <a:bodyPr wrap="square">
            <a:spAutoFit/>
          </a:bodyPr>
          <a:lstStyle/>
          <a:p>
            <a:pPr marR="0" lvl="0" algn="ctr" rtl="1">
              <a:lnSpc>
                <a:spcPct val="150000"/>
              </a:lnSpc>
              <a:spcBef>
                <a:spcPts val="600"/>
              </a:spcBef>
              <a:spcAft>
                <a:spcPts val="600"/>
              </a:spcAft>
            </a:pPr>
            <a:r>
              <a:rPr lang="he-IL" dirty="0">
                <a:latin typeface="David" panose="020E0502060401010101" pitchFamily="34" charset="-79"/>
                <a:ea typeface="Calibri" panose="020F0502020204030204" pitchFamily="34" charset="0"/>
                <a:cs typeface="David" panose="020E0502060401010101" pitchFamily="34" charset="-79"/>
              </a:rPr>
              <a:t>הצגת יכולות המצלמה: </a:t>
            </a:r>
            <a:r>
              <a:rPr lang="he-IL" sz="1800" dirty="0">
                <a:effectLst/>
                <a:latin typeface="David" panose="020E0502060401010101" pitchFamily="34" charset="-79"/>
                <a:ea typeface="Calibri" panose="020F0502020204030204" pitchFamily="34" charset="0"/>
                <a:cs typeface="David" panose="020E0502060401010101" pitchFamily="34" charset="-79"/>
              </a:rPr>
              <a:t>שימוש במצלמת </a:t>
            </a:r>
            <a:r>
              <a:rPr lang="en-US" sz="1800" dirty="0">
                <a:effectLst/>
                <a:latin typeface="David" panose="020E0502060401010101" pitchFamily="34" charset="-79"/>
                <a:ea typeface="Calibri" panose="020F0502020204030204" pitchFamily="34" charset="0"/>
                <a:cs typeface="David" panose="020E0502060401010101" pitchFamily="34" charset="-79"/>
              </a:rPr>
              <a:t>Intel RealSense D435</a:t>
            </a:r>
            <a:r>
              <a:rPr lang="he-IL" sz="1800" dirty="0">
                <a:effectLst/>
                <a:latin typeface="David" panose="020E0502060401010101" pitchFamily="34" charset="-79"/>
                <a:ea typeface="Calibri" panose="020F0502020204030204" pitchFamily="34" charset="0"/>
                <a:cs typeface="David" panose="020E0502060401010101" pitchFamily="34" charset="-79"/>
              </a:rPr>
              <a:t> כדי לספק מידע עומק בזמן אמת עבור נקודה שנבחרה על ידי המשתמש. </a:t>
            </a:r>
            <a:endParaRPr lang="en-US" sz="1600" dirty="0">
              <a:effectLst/>
              <a:latin typeface="David" panose="020E0502060401010101" pitchFamily="34" charset="-79"/>
              <a:ea typeface="Times New Roman" panose="02020603050405020304" pitchFamily="18" charset="0"/>
              <a:cs typeface="David" panose="020E0502060401010101" pitchFamily="34" charset="-79"/>
            </a:endParaRPr>
          </a:p>
        </p:txBody>
      </p:sp>
      <p:grpSp>
        <p:nvGrpSpPr>
          <p:cNvPr id="16" name="Group 15">
            <a:extLst>
              <a:ext uri="{FF2B5EF4-FFF2-40B4-BE49-F238E27FC236}">
                <a16:creationId xmlns:a16="http://schemas.microsoft.com/office/drawing/2014/main" id="{0D5ED975-5145-7684-A2FF-3338A50627F4}"/>
              </a:ext>
            </a:extLst>
          </p:cNvPr>
          <p:cNvGrpSpPr/>
          <p:nvPr/>
        </p:nvGrpSpPr>
        <p:grpSpPr>
          <a:xfrm>
            <a:off x="7694517" y="4450380"/>
            <a:ext cx="3916020" cy="1785963"/>
            <a:chOff x="30511" y="217532"/>
            <a:chExt cx="5438896" cy="2010955"/>
          </a:xfrm>
        </p:grpSpPr>
        <p:pic>
          <p:nvPicPr>
            <p:cNvPr id="17" name="Picture 16" descr="A computer screen shot of a computer screen&#10;&#10;Description automatically generated">
              <a:extLst>
                <a:ext uri="{FF2B5EF4-FFF2-40B4-BE49-F238E27FC236}">
                  <a16:creationId xmlns:a16="http://schemas.microsoft.com/office/drawing/2014/main" id="{241C1750-0EE8-D037-C384-5496943256C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40038" t="49095" r="27156" b="7437"/>
            <a:stretch/>
          </p:blipFill>
          <p:spPr bwMode="auto">
            <a:xfrm>
              <a:off x="30511" y="217532"/>
              <a:ext cx="2698838" cy="2010955"/>
            </a:xfrm>
            <a:prstGeom prst="rect">
              <a:avLst/>
            </a:prstGeom>
            <a:noFill/>
            <a:ln>
              <a:noFill/>
            </a:ln>
            <a:extLst>
              <a:ext uri="{53640926-AAD7-44D8-BBD7-CCE9431645EC}">
                <a14:shadowObscured xmlns:a14="http://schemas.microsoft.com/office/drawing/2010/main"/>
              </a:ext>
            </a:extLst>
          </p:spPr>
        </p:pic>
        <p:pic>
          <p:nvPicPr>
            <p:cNvPr id="18" name="Picture 17" descr="A computer screen shot of a computer screen&#10;&#10;Description automatically generated">
              <a:extLst>
                <a:ext uri="{FF2B5EF4-FFF2-40B4-BE49-F238E27FC236}">
                  <a16:creationId xmlns:a16="http://schemas.microsoft.com/office/drawing/2014/main" id="{B77C455C-2E68-93E0-F3E6-14895841C05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9528" t="49238" r="27318" b="6804"/>
            <a:stretch/>
          </p:blipFill>
          <p:spPr bwMode="auto">
            <a:xfrm>
              <a:off x="2772640" y="217532"/>
              <a:ext cx="2696767" cy="2010955"/>
            </a:xfrm>
            <a:prstGeom prst="rect">
              <a:avLst/>
            </a:prstGeom>
            <a:noFill/>
            <a:ln>
              <a:noFill/>
            </a:ln>
            <a:extLst>
              <a:ext uri="{53640926-AAD7-44D8-BBD7-CCE9431645EC}">
                <a14:shadowObscured xmlns:a14="http://schemas.microsoft.com/office/drawing/2010/main"/>
              </a:ext>
            </a:extLst>
          </p:spPr>
        </p:pic>
      </p:grpSp>
      <p:sp>
        <p:nvSpPr>
          <p:cNvPr id="2" name="Title 3">
            <a:extLst>
              <a:ext uri="{FF2B5EF4-FFF2-40B4-BE49-F238E27FC236}">
                <a16:creationId xmlns:a16="http://schemas.microsoft.com/office/drawing/2014/main" id="{A5F072F5-4D53-354D-4E78-A181CAED3C87}"/>
              </a:ext>
            </a:extLst>
          </p:cNvPr>
          <p:cNvSpPr txBox="1">
            <a:spLocks/>
          </p:cNvSpPr>
          <p:nvPr/>
        </p:nvSpPr>
        <p:spPr>
          <a:xfrm>
            <a:off x="3279474" y="1009518"/>
            <a:ext cx="6702725" cy="575154"/>
          </a:xfrm>
          <a:prstGeom prst="rect">
            <a:avLst/>
          </a:prstGeom>
        </p:spPr>
        <p:txBody>
          <a:bodyPr vert="horz" lIns="91440" tIns="45720" rIns="91440" bIns="4572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400" b="1" dirty="0">
                <a:solidFill>
                  <a:schemeClr val="tx1"/>
                </a:solidFill>
                <a:latin typeface="David" panose="020E0502060401010101" pitchFamily="34" charset="-79"/>
                <a:cs typeface="David" panose="020E0502060401010101" pitchFamily="34" charset="-79"/>
              </a:rPr>
              <a:t>Intel RealSense D435 camera system</a:t>
            </a:r>
          </a:p>
        </p:txBody>
      </p:sp>
      <p:sp>
        <p:nvSpPr>
          <p:cNvPr id="3" name="תיבת טקסט 11">
            <a:extLst>
              <a:ext uri="{FF2B5EF4-FFF2-40B4-BE49-F238E27FC236}">
                <a16:creationId xmlns:a16="http://schemas.microsoft.com/office/drawing/2014/main" id="{2B9F5C49-B4C6-3B22-2894-770720CB6AC1}"/>
              </a:ext>
            </a:extLst>
          </p:cNvPr>
          <p:cNvSpPr txBox="1"/>
          <p:nvPr/>
        </p:nvSpPr>
        <p:spPr>
          <a:xfrm>
            <a:off x="902043" y="1518916"/>
            <a:ext cx="10552672" cy="888705"/>
          </a:xfrm>
          <a:prstGeom prst="rect">
            <a:avLst/>
          </a:prstGeom>
          <a:noFill/>
        </p:spPr>
        <p:txBody>
          <a:bodyPr wrap="square">
            <a:spAutoFit/>
          </a:bodyPr>
          <a:lstStyle/>
          <a:p>
            <a:pPr marR="0" lvl="0" algn="ctr" rtl="1">
              <a:lnSpc>
                <a:spcPct val="150000"/>
              </a:lnSpc>
              <a:spcBef>
                <a:spcPts val="600"/>
              </a:spcBef>
              <a:spcAft>
                <a:spcPts val="600"/>
              </a:spcAft>
            </a:pPr>
            <a:r>
              <a:rPr lang="he-IL" sz="1800" dirty="0">
                <a:effectLst/>
                <a:latin typeface="David" panose="020E0502060401010101" pitchFamily="34" charset="-79"/>
                <a:ea typeface="Calibri" panose="020F0502020204030204" pitchFamily="34" charset="0"/>
                <a:cs typeface="David" panose="020E0502060401010101" pitchFamily="34" charset="-79"/>
              </a:rPr>
              <a:t>עבור המצלמה- מטרתנו הייתה לבנות מבדקים שמציגים את יכולות המצלמה וליצו</a:t>
            </a:r>
            <a:r>
              <a:rPr lang="he-IL" dirty="0">
                <a:latin typeface="David" panose="020E0502060401010101" pitchFamily="34" charset="-79"/>
                <a:ea typeface="Calibri" panose="020F0502020204030204" pitchFamily="34" charset="0"/>
                <a:cs typeface="David" panose="020E0502060401010101" pitchFamily="34" charset="-79"/>
              </a:rPr>
              <a:t>ר אפשרות לבצע התרעה בעת הופעת מכשולים במרחק מוגדר.</a:t>
            </a:r>
            <a:endParaRPr lang="en-US" sz="1600" dirty="0">
              <a:effectLst/>
              <a:latin typeface="David" panose="020E0502060401010101" pitchFamily="34" charset="-79"/>
              <a:ea typeface="Times New Roman" panose="02020603050405020304" pitchFamily="18" charset="0"/>
              <a:cs typeface="David" panose="020E0502060401010101" pitchFamily="34" charset="-79"/>
            </a:endParaRPr>
          </a:p>
        </p:txBody>
      </p:sp>
      <p:pic>
        <p:nvPicPr>
          <p:cNvPr id="7" name="Picture 6" descr="A screenshot of a computer&#10;&#10;Description automatically generated">
            <a:extLst>
              <a:ext uri="{FF2B5EF4-FFF2-40B4-BE49-F238E27FC236}">
                <a16:creationId xmlns:a16="http://schemas.microsoft.com/office/drawing/2014/main" id="{A4A13D35-4584-7ED2-266C-8BD0F91181E5}"/>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32458" t="28216" r="34807" b="27974"/>
          <a:stretch/>
        </p:blipFill>
        <p:spPr bwMode="auto">
          <a:xfrm>
            <a:off x="4989174" y="4675273"/>
            <a:ext cx="2304299" cy="1573797"/>
          </a:xfrm>
          <a:prstGeom prst="rect">
            <a:avLst/>
          </a:prstGeom>
          <a:noFill/>
          <a:ln>
            <a:noFill/>
          </a:ln>
          <a:extLst>
            <a:ext uri="{53640926-AAD7-44D8-BBD7-CCE9431645EC}">
              <a14:shadowObscured xmlns:a14="http://schemas.microsoft.com/office/drawing/2010/main"/>
            </a:ext>
          </a:extLst>
        </p:spPr>
      </p:pic>
      <p:pic>
        <p:nvPicPr>
          <p:cNvPr id="10" name="Picture 9" descr="A computer screen shot of a computer screen&#10;&#10;Description automatically generated">
            <a:extLst>
              <a:ext uri="{FF2B5EF4-FFF2-40B4-BE49-F238E27FC236}">
                <a16:creationId xmlns:a16="http://schemas.microsoft.com/office/drawing/2014/main" id="{762C10B1-DA4F-6107-D241-A9720D02E292}"/>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32594" t="27802" r="34530" b="27557"/>
          <a:stretch/>
        </p:blipFill>
        <p:spPr bwMode="auto">
          <a:xfrm>
            <a:off x="267419" y="4662546"/>
            <a:ext cx="2242179" cy="1553630"/>
          </a:xfrm>
          <a:prstGeom prst="rect">
            <a:avLst/>
          </a:prstGeom>
          <a:noFill/>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E45E18FB-46BD-69DE-9D1F-648B3EB956C7}"/>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32178" t="28163" r="34668" b="28222"/>
          <a:stretch/>
        </p:blipFill>
        <p:spPr bwMode="auto">
          <a:xfrm>
            <a:off x="2554312" y="4675273"/>
            <a:ext cx="2344217" cy="1573797"/>
          </a:xfrm>
          <a:prstGeom prst="rect">
            <a:avLst/>
          </a:prstGeom>
          <a:noFill/>
          <a:ln>
            <a:noFill/>
          </a:ln>
          <a:extLst>
            <a:ext uri="{53640926-AAD7-44D8-BBD7-CCE9431645EC}">
              <a14:shadowObscured xmlns:a14="http://schemas.microsoft.com/office/drawing/2010/main"/>
            </a:ext>
          </a:extLst>
        </p:spPr>
      </p:pic>
      <p:sp>
        <p:nvSpPr>
          <p:cNvPr id="12" name="TextBox 11">
            <a:extLst>
              <a:ext uri="{FF2B5EF4-FFF2-40B4-BE49-F238E27FC236}">
                <a16:creationId xmlns:a16="http://schemas.microsoft.com/office/drawing/2014/main" id="{3A1AB79E-DE93-6C41-0484-6CDE2C7319EF}"/>
              </a:ext>
            </a:extLst>
          </p:cNvPr>
          <p:cNvSpPr txBox="1"/>
          <p:nvPr/>
        </p:nvSpPr>
        <p:spPr>
          <a:xfrm>
            <a:off x="565188" y="2591786"/>
            <a:ext cx="5945212" cy="1718291"/>
          </a:xfrm>
          <a:prstGeom prst="rect">
            <a:avLst/>
          </a:prstGeom>
          <a:noFill/>
        </p:spPr>
        <p:txBody>
          <a:bodyPr wrap="square">
            <a:spAutoFit/>
          </a:bodyPr>
          <a:lstStyle/>
          <a:p>
            <a:pPr algn="ctr" rtl="1">
              <a:lnSpc>
                <a:spcPct val="150000"/>
              </a:lnSpc>
            </a:pPr>
            <a:r>
              <a:rPr lang="he-IL" sz="1800" dirty="0">
                <a:effectLst/>
                <a:latin typeface="David" panose="020E0502060401010101" pitchFamily="34" charset="-79"/>
                <a:ea typeface="Calibri" panose="020F0502020204030204" pitchFamily="34" charset="0"/>
                <a:cs typeface="David" panose="020E0502060401010101" pitchFamily="34" charset="-79"/>
              </a:rPr>
              <a:t>יצירת אפשרות התרעה: שימוש במצלמת </a:t>
            </a:r>
            <a:r>
              <a:rPr lang="en-US" sz="1800" dirty="0">
                <a:effectLst/>
                <a:latin typeface="David" panose="020E0502060401010101" pitchFamily="34" charset="-79"/>
                <a:ea typeface="Calibri" panose="020F0502020204030204" pitchFamily="34" charset="0"/>
                <a:cs typeface="David" panose="020E0502060401010101" pitchFamily="34" charset="-79"/>
              </a:rPr>
              <a:t>Intel RealSense D435</a:t>
            </a:r>
            <a:r>
              <a:rPr lang="he-IL" sz="1800" dirty="0">
                <a:effectLst/>
                <a:latin typeface="David" panose="020E0502060401010101" pitchFamily="34" charset="-79"/>
                <a:ea typeface="Calibri" panose="020F0502020204030204" pitchFamily="34" charset="0"/>
                <a:cs typeface="David" panose="020E0502060401010101" pitchFamily="34" charset="-79"/>
              </a:rPr>
              <a:t> לזיהוי אובייקטים במרח</a:t>
            </a:r>
            <a:r>
              <a:rPr lang="he-IL" dirty="0">
                <a:latin typeface="David" panose="020E0502060401010101" pitchFamily="34" charset="-79"/>
                <a:ea typeface="Calibri" panose="020F0502020204030204" pitchFamily="34" charset="0"/>
                <a:cs typeface="David" panose="020E0502060401010101" pitchFamily="34" charset="-79"/>
              </a:rPr>
              <a:t>ק מוגדר מראש. </a:t>
            </a:r>
            <a:endParaRPr lang="en-US" sz="1600" dirty="0">
              <a:effectLst/>
              <a:latin typeface="David" panose="020E0502060401010101" pitchFamily="34" charset="-79"/>
              <a:ea typeface="Times New Roman" panose="02020603050405020304" pitchFamily="18" charset="0"/>
              <a:cs typeface="David" panose="020E0502060401010101" pitchFamily="34" charset="-79"/>
            </a:endParaRPr>
          </a:p>
          <a:p>
            <a:pPr algn="ctr" rtl="1">
              <a:lnSpc>
                <a:spcPct val="150000"/>
              </a:lnSpc>
            </a:pPr>
            <a:r>
              <a:rPr lang="he-IL" dirty="0">
                <a:ea typeface="Calibri" panose="020F0502020204030204" pitchFamily="34" charset="0"/>
                <a:cs typeface="David" panose="020E0502060401010101" pitchFamily="34" charset="-79"/>
              </a:rPr>
              <a:t>בדוגמה זו- זיהוי ואזהרה על אובייקטים שקרובים לחיישן ממרחק של 0.75 מטרים</a:t>
            </a:r>
            <a:endParaRPr lang="en-US" sz="1800" dirty="0">
              <a:effectLst/>
              <a:ea typeface="Calibri" panose="020F0502020204030204" pitchFamily="34" charset="0"/>
              <a:cs typeface="David" panose="020E0502060401010101" pitchFamily="34" charset="-79"/>
            </a:endParaRPr>
          </a:p>
        </p:txBody>
      </p:sp>
    </p:spTree>
    <p:extLst>
      <p:ext uri="{BB962C8B-B14F-4D97-AF65-F5344CB8AC3E}">
        <p14:creationId xmlns:p14="http://schemas.microsoft.com/office/powerpoint/2010/main" val="18026311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תוצאות ומסקנות</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20/3/2024</a:t>
            </a:fld>
            <a:endParaRPr lang="en-US" dirty="0"/>
          </a:p>
        </p:txBody>
      </p:sp>
      <p:sp>
        <p:nvSpPr>
          <p:cNvPr id="9" name="Slide Number Placeholder 8"/>
          <p:cNvSpPr>
            <a:spLocks noGrp="1"/>
          </p:cNvSpPr>
          <p:nvPr>
            <p:ph type="sldNum" sz="quarter" idx="12"/>
          </p:nvPr>
        </p:nvSpPr>
        <p:spPr/>
        <p:txBody>
          <a:bodyPr/>
          <a:lstStyle/>
          <a:p>
            <a:fld id="{397A11E8-8F25-49C3-8F7D-865FECFDFD18}" type="slidenum">
              <a:rPr lang="en-US" smtClean="0"/>
              <a:t>11</a:t>
            </a:fld>
            <a:endParaRPr lang="en-US"/>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sp>
        <p:nvSpPr>
          <p:cNvPr id="2" name="Title 3">
            <a:extLst>
              <a:ext uri="{FF2B5EF4-FFF2-40B4-BE49-F238E27FC236}">
                <a16:creationId xmlns:a16="http://schemas.microsoft.com/office/drawing/2014/main" id="{A5F072F5-4D53-354D-4E78-A181CAED3C87}"/>
              </a:ext>
            </a:extLst>
          </p:cNvPr>
          <p:cNvSpPr txBox="1">
            <a:spLocks/>
          </p:cNvSpPr>
          <p:nvPr/>
        </p:nvSpPr>
        <p:spPr>
          <a:xfrm>
            <a:off x="3279474" y="1009518"/>
            <a:ext cx="6702725" cy="575154"/>
          </a:xfrm>
          <a:prstGeom prst="rect">
            <a:avLst/>
          </a:prstGeom>
        </p:spPr>
        <p:txBody>
          <a:bodyPr vert="horz" lIns="91440" tIns="45720" rIns="91440" bIns="4572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400" b="1" dirty="0">
                <a:solidFill>
                  <a:schemeClr val="tx1"/>
                </a:solidFill>
                <a:latin typeface="David" panose="020E0502060401010101" pitchFamily="34" charset="-79"/>
                <a:cs typeface="David" panose="020E0502060401010101" pitchFamily="34" charset="-79"/>
              </a:rPr>
              <a:t>Intel RealSense D435 camera system</a:t>
            </a:r>
          </a:p>
        </p:txBody>
      </p:sp>
      <p:sp>
        <p:nvSpPr>
          <p:cNvPr id="12" name="TextBox 11">
            <a:extLst>
              <a:ext uri="{FF2B5EF4-FFF2-40B4-BE49-F238E27FC236}">
                <a16:creationId xmlns:a16="http://schemas.microsoft.com/office/drawing/2014/main" id="{3A1AB79E-DE93-6C41-0484-6CDE2C7319EF}"/>
              </a:ext>
            </a:extLst>
          </p:cNvPr>
          <p:cNvSpPr txBox="1"/>
          <p:nvPr/>
        </p:nvSpPr>
        <p:spPr>
          <a:xfrm>
            <a:off x="1600238" y="1662291"/>
            <a:ext cx="9239212" cy="471796"/>
          </a:xfrm>
          <a:prstGeom prst="rect">
            <a:avLst/>
          </a:prstGeom>
          <a:noFill/>
        </p:spPr>
        <p:txBody>
          <a:bodyPr wrap="square">
            <a:spAutoFit/>
          </a:bodyPr>
          <a:lstStyle/>
          <a:p>
            <a:pPr algn="ctr" rtl="1">
              <a:lnSpc>
                <a:spcPct val="150000"/>
              </a:lnSpc>
            </a:pPr>
            <a:r>
              <a:rPr lang="he-IL" sz="1800" dirty="0">
                <a:effectLst/>
                <a:latin typeface="David" panose="020E0502060401010101" pitchFamily="34" charset="-79"/>
                <a:ea typeface="Calibri" panose="020F0502020204030204" pitchFamily="34" charset="0"/>
                <a:cs typeface="David" panose="020E0502060401010101" pitchFamily="34" charset="-79"/>
              </a:rPr>
              <a:t>ביצוע מדידת מרחק ממרכז הפריים של המצלמה ביצוע הרחקה וקירוב של אובייקט.</a:t>
            </a:r>
            <a:endParaRPr lang="en-US" sz="1800" dirty="0">
              <a:effectLst/>
              <a:ea typeface="Calibri" panose="020F0502020204030204" pitchFamily="34" charset="0"/>
              <a:cs typeface="David" panose="020E0502060401010101" pitchFamily="34" charset="-79"/>
            </a:endParaRPr>
          </a:p>
        </p:txBody>
      </p:sp>
      <p:graphicFrame>
        <p:nvGraphicFramePr>
          <p:cNvPr id="13" name="Chart 12">
            <a:extLst>
              <a:ext uri="{FF2B5EF4-FFF2-40B4-BE49-F238E27FC236}">
                <a16:creationId xmlns:a16="http://schemas.microsoft.com/office/drawing/2014/main" id="{A22A1C0E-C32F-34AC-B229-05CA4A121C7F}"/>
              </a:ext>
            </a:extLst>
          </p:cNvPr>
          <p:cNvGraphicFramePr/>
          <p:nvPr>
            <p:extLst>
              <p:ext uri="{D42A27DB-BD31-4B8C-83A1-F6EECF244321}">
                <p14:modId xmlns:p14="http://schemas.microsoft.com/office/powerpoint/2010/main" val="3116425272"/>
              </p:ext>
            </p:extLst>
          </p:nvPr>
        </p:nvGraphicFramePr>
        <p:xfrm>
          <a:off x="2149228" y="2273517"/>
          <a:ext cx="7832971" cy="353341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583611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תוצאות ומסקנות</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20/3/2024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12</a:t>
            </a:fld>
            <a:endParaRPr lang="en-US"/>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grpSp>
        <p:nvGrpSpPr>
          <p:cNvPr id="16" name="Group 15">
            <a:extLst>
              <a:ext uri="{FF2B5EF4-FFF2-40B4-BE49-F238E27FC236}">
                <a16:creationId xmlns:a16="http://schemas.microsoft.com/office/drawing/2014/main" id="{1821B780-0065-B9BC-636F-5612470651F2}"/>
              </a:ext>
            </a:extLst>
          </p:cNvPr>
          <p:cNvGrpSpPr/>
          <p:nvPr/>
        </p:nvGrpSpPr>
        <p:grpSpPr>
          <a:xfrm>
            <a:off x="7200962" y="4212563"/>
            <a:ext cx="4253753" cy="2054887"/>
            <a:chOff x="2400301" y="3154972"/>
            <a:chExt cx="7636627" cy="3310380"/>
          </a:xfrm>
        </p:grpSpPr>
        <p:pic>
          <p:nvPicPr>
            <p:cNvPr id="12" name="Picture 11" descr="תמונה שמכילה טקסט, צילום מסך, תוכנה, מחשב&#10;&#10;התיאור נוצר באופן אוטומטי">
              <a:extLst>
                <a:ext uri="{FF2B5EF4-FFF2-40B4-BE49-F238E27FC236}">
                  <a16:creationId xmlns:a16="http://schemas.microsoft.com/office/drawing/2014/main" id="{BA3DAF11-4A83-2CB3-24F1-A9DBF5F4559D}"/>
                </a:ext>
              </a:extLst>
            </p:cNvPr>
            <p:cNvPicPr>
              <a:picLocks noChangeAspect="1"/>
            </p:cNvPicPr>
            <p:nvPr/>
          </p:nvPicPr>
          <p:blipFill rotWithShape="1">
            <a:blip r:embed="rId4">
              <a:extLst>
                <a:ext uri="{28A0092B-C50C-407E-A947-70E740481C1C}">
                  <a14:useLocalDpi xmlns:a14="http://schemas.microsoft.com/office/drawing/2010/main" val="0"/>
                </a:ext>
              </a:extLst>
            </a:blip>
            <a:srcRect l="5794" t="28354" r="62601" b="18736"/>
            <a:stretch/>
          </p:blipFill>
          <p:spPr bwMode="auto">
            <a:xfrm>
              <a:off x="6095999" y="3154972"/>
              <a:ext cx="3940929" cy="3310380"/>
            </a:xfrm>
            <a:prstGeom prst="rect">
              <a:avLst/>
            </a:prstGeom>
            <a:noFill/>
            <a:ln>
              <a:noFill/>
            </a:ln>
            <a:extLst>
              <a:ext uri="{53640926-AAD7-44D8-BBD7-CCE9431645EC}">
                <a14:shadowObscured xmlns:a14="http://schemas.microsoft.com/office/drawing/2010/main"/>
              </a:ext>
            </a:extLst>
          </p:spPr>
        </p:pic>
        <p:pic>
          <p:nvPicPr>
            <p:cNvPr id="13" name="Picture 12" descr="A screenshot of a computer&#10;&#10;Description automatically generated">
              <a:extLst>
                <a:ext uri="{FF2B5EF4-FFF2-40B4-BE49-F238E27FC236}">
                  <a16:creationId xmlns:a16="http://schemas.microsoft.com/office/drawing/2014/main" id="{468D6D57-82F0-855C-EAAB-A7750448AA73}"/>
                </a:ext>
              </a:extLst>
            </p:cNvPr>
            <p:cNvPicPr>
              <a:picLocks noChangeAspect="1"/>
            </p:cNvPicPr>
            <p:nvPr/>
          </p:nvPicPr>
          <p:blipFill rotWithShape="1">
            <a:blip r:embed="rId5">
              <a:extLst>
                <a:ext uri="{28A0092B-C50C-407E-A947-70E740481C1C}">
                  <a14:useLocalDpi xmlns:a14="http://schemas.microsoft.com/office/drawing/2010/main" val="0"/>
                </a:ext>
              </a:extLst>
            </a:blip>
            <a:srcRect l="41609" t="39428" r="41808" b="35133"/>
            <a:stretch/>
          </p:blipFill>
          <p:spPr bwMode="auto">
            <a:xfrm>
              <a:off x="2400301" y="3190875"/>
              <a:ext cx="3695700" cy="3187754"/>
            </a:xfrm>
            <a:prstGeom prst="rect">
              <a:avLst/>
            </a:prstGeom>
            <a:noFill/>
            <a:ln>
              <a:noFill/>
            </a:ln>
            <a:extLst>
              <a:ext uri="{53640926-AAD7-44D8-BBD7-CCE9431645EC}">
                <a14:shadowObscured xmlns:a14="http://schemas.microsoft.com/office/drawing/2010/main"/>
              </a:ext>
            </a:extLst>
          </p:spPr>
        </p:pic>
      </p:grpSp>
      <p:sp>
        <p:nvSpPr>
          <p:cNvPr id="15" name="TextBox 14">
            <a:extLst>
              <a:ext uri="{FF2B5EF4-FFF2-40B4-BE49-F238E27FC236}">
                <a16:creationId xmlns:a16="http://schemas.microsoft.com/office/drawing/2014/main" id="{05BDA244-5C19-74CC-8200-D6235BC00F7B}"/>
              </a:ext>
            </a:extLst>
          </p:cNvPr>
          <p:cNvSpPr txBox="1"/>
          <p:nvPr/>
        </p:nvSpPr>
        <p:spPr>
          <a:xfrm>
            <a:off x="7277100" y="2386422"/>
            <a:ext cx="4756150" cy="1826141"/>
          </a:xfrm>
          <a:prstGeom prst="rect">
            <a:avLst/>
          </a:prstGeom>
          <a:noFill/>
        </p:spPr>
        <p:txBody>
          <a:bodyPr wrap="square">
            <a:spAutoFit/>
          </a:bodyPr>
          <a:lstStyle/>
          <a:p>
            <a:pPr marL="457200" marR="0" algn="ctr" rtl="1">
              <a:lnSpc>
                <a:spcPct val="150000"/>
              </a:lnSpc>
              <a:spcBef>
                <a:spcPts val="0"/>
              </a:spcBef>
              <a:spcAft>
                <a:spcPts val="800"/>
              </a:spcAft>
            </a:pPr>
            <a:r>
              <a:rPr lang="he-IL" sz="2000" kern="100" dirty="0">
                <a:effectLst/>
                <a:latin typeface="Calibri" panose="020F0502020204030204" pitchFamily="34" charset="0"/>
                <a:ea typeface="Calibri" panose="020F0502020204030204" pitchFamily="34" charset="0"/>
                <a:cs typeface="David" panose="020E0502060401010101" pitchFamily="34" charset="-79"/>
              </a:rPr>
              <a:t>יצירת הדמיה בזמן אמת של נתוני סריקת </a:t>
            </a:r>
            <a:r>
              <a:rPr lang="en-US" sz="2000" kern="100" dirty="0">
                <a:effectLst/>
                <a:latin typeface="David" panose="020E0502060401010101" pitchFamily="34" charset="-79"/>
                <a:ea typeface="Calibri" panose="020F0502020204030204" pitchFamily="34" charset="0"/>
                <a:cs typeface="Arial" panose="020B0604020202020204" pitchFamily="34" charset="0"/>
              </a:rPr>
              <a:t>LIDAR</a:t>
            </a:r>
            <a:r>
              <a:rPr lang="he-IL" sz="2000" kern="100" dirty="0">
                <a:effectLst/>
                <a:latin typeface="Calibri" panose="020F0502020204030204" pitchFamily="34" charset="0"/>
                <a:ea typeface="Calibri" panose="020F0502020204030204" pitchFamily="34" charset="0"/>
                <a:cs typeface="David" panose="020E0502060401010101" pitchFamily="34" charset="-79"/>
              </a:rPr>
              <a:t> בחלון </a:t>
            </a:r>
            <a:r>
              <a:rPr lang="en-US" sz="2000" kern="100" dirty="0" err="1">
                <a:effectLst/>
                <a:latin typeface="David" panose="020E0502060401010101" pitchFamily="34" charset="-79"/>
                <a:ea typeface="Calibri" panose="020F0502020204030204" pitchFamily="34" charset="0"/>
                <a:cs typeface="Arial" panose="020B0604020202020204" pitchFamily="34" charset="0"/>
              </a:rPr>
              <a:t>pygame</a:t>
            </a:r>
            <a:r>
              <a:rPr lang="he-IL" sz="2000" kern="100" dirty="0">
                <a:latin typeface="Calibri" panose="020F0502020204030204" pitchFamily="34" charset="0"/>
                <a:ea typeface="Calibri" panose="020F0502020204030204" pitchFamily="34" charset="0"/>
                <a:cs typeface="David" panose="020E0502060401010101" pitchFamily="34" charset="-79"/>
              </a:rPr>
              <a:t>.</a:t>
            </a:r>
          </a:p>
          <a:p>
            <a:pPr marL="457200" marR="0" algn="ctr" rtl="1">
              <a:lnSpc>
                <a:spcPct val="150000"/>
              </a:lnSpc>
              <a:spcBef>
                <a:spcPts val="0"/>
              </a:spcBef>
              <a:spcAft>
                <a:spcPts val="800"/>
              </a:spcAft>
            </a:pPr>
            <a:r>
              <a:rPr lang="he-IL" sz="1600" kern="100" dirty="0">
                <a:latin typeface="Calibri" panose="020F0502020204030204" pitchFamily="34" charset="0"/>
                <a:ea typeface="Calibri" panose="020F0502020204030204" pitchFamily="34" charset="0"/>
                <a:cs typeface="David" panose="020E0502060401010101" pitchFamily="34" charset="-79"/>
              </a:rPr>
              <a:t>בדוגמה זו- שימוש בחיישן בשני חדרים שונים וקבלת ההדמיה בזמן אמת מזווית עילית.</a:t>
            </a:r>
          </a:p>
        </p:txBody>
      </p:sp>
      <p:sp>
        <p:nvSpPr>
          <p:cNvPr id="2" name="Title 3">
            <a:extLst>
              <a:ext uri="{FF2B5EF4-FFF2-40B4-BE49-F238E27FC236}">
                <a16:creationId xmlns:a16="http://schemas.microsoft.com/office/drawing/2014/main" id="{3EB3A224-1111-6DBE-D09F-2335322BF0D7}"/>
              </a:ext>
            </a:extLst>
          </p:cNvPr>
          <p:cNvSpPr txBox="1">
            <a:spLocks/>
          </p:cNvSpPr>
          <p:nvPr/>
        </p:nvSpPr>
        <p:spPr>
          <a:xfrm>
            <a:off x="3279474" y="1009518"/>
            <a:ext cx="6702725" cy="575154"/>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400" dirty="0" err="1">
                <a:solidFill>
                  <a:schemeClr val="tx1"/>
                </a:solidFill>
                <a:latin typeface="David" panose="020E0502060401010101" pitchFamily="34" charset="-79"/>
                <a:cs typeface="David" panose="020E0502060401010101" pitchFamily="34" charset="-79"/>
              </a:rPr>
              <a:t>Rplidar</a:t>
            </a:r>
            <a:r>
              <a:rPr lang="en-US" sz="4400" dirty="0">
                <a:solidFill>
                  <a:schemeClr val="tx1"/>
                </a:solidFill>
                <a:latin typeface="David" panose="020E0502060401010101" pitchFamily="34" charset="-79"/>
                <a:cs typeface="David" panose="020E0502060401010101" pitchFamily="34" charset="-79"/>
              </a:rPr>
              <a:t>: </a:t>
            </a:r>
            <a:r>
              <a:rPr lang="en-US" sz="4400" b="0" i="0" dirty="0">
                <a:solidFill>
                  <a:srgbClr val="0F1111"/>
                </a:solidFill>
                <a:effectLst/>
                <a:latin typeface="David" panose="020E0502060401010101" pitchFamily="34" charset="-79"/>
                <a:cs typeface="David" panose="020E0502060401010101" pitchFamily="34" charset="-79"/>
              </a:rPr>
              <a:t>LIDAR Sensor</a:t>
            </a:r>
          </a:p>
        </p:txBody>
      </p:sp>
      <p:sp>
        <p:nvSpPr>
          <p:cNvPr id="3" name="תיבת טקסט 11">
            <a:extLst>
              <a:ext uri="{FF2B5EF4-FFF2-40B4-BE49-F238E27FC236}">
                <a16:creationId xmlns:a16="http://schemas.microsoft.com/office/drawing/2014/main" id="{68946689-AB2F-EE89-AB02-4178A2651380}"/>
              </a:ext>
            </a:extLst>
          </p:cNvPr>
          <p:cNvSpPr txBox="1"/>
          <p:nvPr/>
        </p:nvSpPr>
        <p:spPr>
          <a:xfrm>
            <a:off x="902043" y="1518916"/>
            <a:ext cx="10552672" cy="473206"/>
          </a:xfrm>
          <a:prstGeom prst="rect">
            <a:avLst/>
          </a:prstGeom>
          <a:noFill/>
        </p:spPr>
        <p:txBody>
          <a:bodyPr wrap="square">
            <a:spAutoFit/>
          </a:bodyPr>
          <a:lstStyle/>
          <a:p>
            <a:pPr marR="0" lvl="0" algn="ctr" rtl="1">
              <a:lnSpc>
                <a:spcPct val="150000"/>
              </a:lnSpc>
              <a:spcBef>
                <a:spcPts val="600"/>
              </a:spcBef>
              <a:spcAft>
                <a:spcPts val="600"/>
              </a:spcAft>
            </a:pPr>
            <a:r>
              <a:rPr lang="he-IL" sz="1800" dirty="0">
                <a:effectLst/>
                <a:latin typeface="David" panose="020E0502060401010101" pitchFamily="34" charset="-79"/>
                <a:ea typeface="Calibri" panose="020F0502020204030204" pitchFamily="34" charset="0"/>
                <a:cs typeface="David" panose="020E0502060401010101" pitchFamily="34" charset="-79"/>
              </a:rPr>
              <a:t>עבור חיישן ה</a:t>
            </a:r>
            <a:r>
              <a:rPr lang="en-US" sz="1800" dirty="0">
                <a:effectLst/>
                <a:latin typeface="David" panose="020E0502060401010101" pitchFamily="34" charset="-79"/>
                <a:ea typeface="Calibri" panose="020F0502020204030204" pitchFamily="34" charset="0"/>
                <a:cs typeface="David" panose="020E0502060401010101" pitchFamily="34" charset="-79"/>
              </a:rPr>
              <a:t>LIDAR</a:t>
            </a:r>
            <a:r>
              <a:rPr lang="he-IL" sz="1800" dirty="0">
                <a:effectLst/>
                <a:latin typeface="David" panose="020E0502060401010101" pitchFamily="34" charset="-79"/>
                <a:ea typeface="Calibri" panose="020F0502020204030204" pitchFamily="34" charset="0"/>
                <a:cs typeface="David" panose="020E0502060401010101" pitchFamily="34" charset="-79"/>
              </a:rPr>
              <a:t>- מטרתנו הייתה להציג את יכולות החיישן ולבנות מודל התרעה מפני מכשולים וזיהוי מיקום המכשול. </a:t>
            </a:r>
            <a:endParaRPr lang="en-US" sz="1600" dirty="0">
              <a:effectLst/>
              <a:latin typeface="David" panose="020E0502060401010101" pitchFamily="34" charset="-79"/>
              <a:ea typeface="Times New Roman" panose="02020603050405020304" pitchFamily="18" charset="0"/>
              <a:cs typeface="David" panose="020E0502060401010101" pitchFamily="34" charset="-79"/>
            </a:endParaRPr>
          </a:p>
        </p:txBody>
      </p:sp>
      <p:sp>
        <p:nvSpPr>
          <p:cNvPr id="7" name="TextBox 6">
            <a:extLst>
              <a:ext uri="{FF2B5EF4-FFF2-40B4-BE49-F238E27FC236}">
                <a16:creationId xmlns:a16="http://schemas.microsoft.com/office/drawing/2014/main" id="{5E759440-373A-9C7A-86AD-60039BE6ACD5}"/>
              </a:ext>
            </a:extLst>
          </p:cNvPr>
          <p:cNvSpPr txBox="1"/>
          <p:nvPr/>
        </p:nvSpPr>
        <p:spPr>
          <a:xfrm>
            <a:off x="456416" y="2386422"/>
            <a:ext cx="6432550" cy="977191"/>
          </a:xfrm>
          <a:prstGeom prst="rect">
            <a:avLst/>
          </a:prstGeom>
          <a:noFill/>
        </p:spPr>
        <p:txBody>
          <a:bodyPr wrap="square">
            <a:spAutoFit/>
          </a:bodyPr>
          <a:lstStyle/>
          <a:p>
            <a:pPr marL="457200" marR="0" algn="ctr" rtl="1">
              <a:lnSpc>
                <a:spcPct val="150000"/>
              </a:lnSpc>
              <a:spcBef>
                <a:spcPts val="0"/>
              </a:spcBef>
              <a:spcAft>
                <a:spcPts val="800"/>
              </a:spcAft>
            </a:pPr>
            <a:r>
              <a:rPr lang="he-IL" sz="2000" kern="100" dirty="0">
                <a:effectLst/>
                <a:latin typeface="Calibri" panose="020F0502020204030204" pitchFamily="34" charset="0"/>
                <a:ea typeface="Calibri" panose="020F0502020204030204" pitchFamily="34" charset="0"/>
                <a:cs typeface="David" panose="020E0502060401010101" pitchFamily="34" charset="-79"/>
              </a:rPr>
              <a:t>התרעה בזמן אמת על הימצאות אובייקט במרחק קטן יותר מהמרחק שנקבע מראש. סריקה של 360 מעלות סביב החיישן.</a:t>
            </a:r>
          </a:p>
        </p:txBody>
      </p:sp>
      <p:pic>
        <p:nvPicPr>
          <p:cNvPr id="14" name="Picture 13">
            <a:extLst>
              <a:ext uri="{FF2B5EF4-FFF2-40B4-BE49-F238E27FC236}">
                <a16:creationId xmlns:a16="http://schemas.microsoft.com/office/drawing/2014/main" id="{A25B166A-7DCB-B6C9-915B-5118AE881334}"/>
              </a:ext>
            </a:extLst>
          </p:cNvPr>
          <p:cNvPicPr>
            <a:picLocks noChangeAspect="1"/>
          </p:cNvPicPr>
          <p:nvPr/>
        </p:nvPicPr>
        <p:blipFill rotWithShape="1">
          <a:blip r:embed="rId6">
            <a:extLst>
              <a:ext uri="{28A0092B-C50C-407E-A947-70E740481C1C}">
                <a14:useLocalDpi xmlns:a14="http://schemas.microsoft.com/office/drawing/2010/main" val="0"/>
              </a:ext>
            </a:extLst>
          </a:blip>
          <a:srcRect t="56026" r="81987" b="12443"/>
          <a:stretch/>
        </p:blipFill>
        <p:spPr bwMode="auto">
          <a:xfrm>
            <a:off x="2278081" y="3757913"/>
            <a:ext cx="2484420" cy="244688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546178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תוצאות ומסקנות</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20/3/2024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13</a:t>
            </a:fld>
            <a:endParaRPr lang="en-US"/>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sp>
        <p:nvSpPr>
          <p:cNvPr id="2" name="Title 3">
            <a:extLst>
              <a:ext uri="{FF2B5EF4-FFF2-40B4-BE49-F238E27FC236}">
                <a16:creationId xmlns:a16="http://schemas.microsoft.com/office/drawing/2014/main" id="{3EB3A224-1111-6DBE-D09F-2335322BF0D7}"/>
              </a:ext>
            </a:extLst>
          </p:cNvPr>
          <p:cNvSpPr txBox="1">
            <a:spLocks/>
          </p:cNvSpPr>
          <p:nvPr/>
        </p:nvSpPr>
        <p:spPr>
          <a:xfrm>
            <a:off x="3279474" y="1009518"/>
            <a:ext cx="6702725" cy="575154"/>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400" dirty="0" err="1">
                <a:solidFill>
                  <a:schemeClr val="tx1"/>
                </a:solidFill>
                <a:latin typeface="David" panose="020E0502060401010101" pitchFamily="34" charset="-79"/>
                <a:cs typeface="David" panose="020E0502060401010101" pitchFamily="34" charset="-79"/>
              </a:rPr>
              <a:t>Rplidar</a:t>
            </a:r>
            <a:r>
              <a:rPr lang="en-US" sz="4400" dirty="0">
                <a:solidFill>
                  <a:schemeClr val="tx1"/>
                </a:solidFill>
                <a:latin typeface="David" panose="020E0502060401010101" pitchFamily="34" charset="-79"/>
                <a:cs typeface="David" panose="020E0502060401010101" pitchFamily="34" charset="-79"/>
              </a:rPr>
              <a:t>: </a:t>
            </a:r>
            <a:r>
              <a:rPr lang="en-US" sz="4400" b="0" i="0" dirty="0">
                <a:solidFill>
                  <a:srgbClr val="0F1111"/>
                </a:solidFill>
                <a:effectLst/>
                <a:latin typeface="David" panose="020E0502060401010101" pitchFamily="34" charset="-79"/>
                <a:cs typeface="David" panose="020E0502060401010101" pitchFamily="34" charset="-79"/>
              </a:rPr>
              <a:t>LIDAR Sensor</a:t>
            </a:r>
          </a:p>
        </p:txBody>
      </p:sp>
      <p:sp>
        <p:nvSpPr>
          <p:cNvPr id="3" name="תיבת טקסט 11">
            <a:extLst>
              <a:ext uri="{FF2B5EF4-FFF2-40B4-BE49-F238E27FC236}">
                <a16:creationId xmlns:a16="http://schemas.microsoft.com/office/drawing/2014/main" id="{68946689-AB2F-EE89-AB02-4178A2651380}"/>
              </a:ext>
            </a:extLst>
          </p:cNvPr>
          <p:cNvSpPr txBox="1"/>
          <p:nvPr/>
        </p:nvSpPr>
        <p:spPr>
          <a:xfrm>
            <a:off x="902043" y="1518916"/>
            <a:ext cx="10552672" cy="473206"/>
          </a:xfrm>
          <a:prstGeom prst="rect">
            <a:avLst/>
          </a:prstGeom>
          <a:noFill/>
        </p:spPr>
        <p:txBody>
          <a:bodyPr wrap="square">
            <a:spAutoFit/>
          </a:bodyPr>
          <a:lstStyle/>
          <a:p>
            <a:pPr marR="0" lvl="0" algn="ctr" rtl="1">
              <a:lnSpc>
                <a:spcPct val="150000"/>
              </a:lnSpc>
              <a:spcBef>
                <a:spcPts val="600"/>
              </a:spcBef>
              <a:spcAft>
                <a:spcPts val="600"/>
              </a:spcAft>
            </a:pPr>
            <a:r>
              <a:rPr lang="he-IL" sz="1800" dirty="0">
                <a:effectLst/>
                <a:latin typeface="David" panose="020E0502060401010101" pitchFamily="34" charset="-79"/>
                <a:ea typeface="Calibri" panose="020F0502020204030204" pitchFamily="34" charset="0"/>
                <a:cs typeface="David" panose="020E0502060401010101" pitchFamily="34" charset="-79"/>
              </a:rPr>
              <a:t>עבור חיישן ה</a:t>
            </a:r>
            <a:r>
              <a:rPr lang="en-US" sz="1800" dirty="0">
                <a:effectLst/>
                <a:latin typeface="David" panose="020E0502060401010101" pitchFamily="34" charset="-79"/>
                <a:ea typeface="Calibri" panose="020F0502020204030204" pitchFamily="34" charset="0"/>
                <a:cs typeface="David" panose="020E0502060401010101" pitchFamily="34" charset="-79"/>
              </a:rPr>
              <a:t>LIDAR</a:t>
            </a:r>
            <a:r>
              <a:rPr lang="he-IL" sz="1800" dirty="0">
                <a:effectLst/>
                <a:latin typeface="David" panose="020E0502060401010101" pitchFamily="34" charset="-79"/>
                <a:ea typeface="Calibri" panose="020F0502020204030204" pitchFamily="34" charset="0"/>
                <a:cs typeface="David" panose="020E0502060401010101" pitchFamily="34" charset="-79"/>
              </a:rPr>
              <a:t>- מטרתנו הייתה להציג את יכולות החיישן ולבנות מודל התרעה מפני מכשולים וזיהוי מיקום המכשול. </a:t>
            </a:r>
            <a:endParaRPr lang="en-US" sz="1600" dirty="0">
              <a:effectLst/>
              <a:latin typeface="David" panose="020E0502060401010101" pitchFamily="34" charset="-79"/>
              <a:ea typeface="Times New Roman" panose="02020603050405020304" pitchFamily="18" charset="0"/>
              <a:cs typeface="David" panose="020E0502060401010101" pitchFamily="34" charset="-79"/>
            </a:endParaRPr>
          </a:p>
        </p:txBody>
      </p:sp>
      <p:sp>
        <p:nvSpPr>
          <p:cNvPr id="7" name="TextBox 6">
            <a:extLst>
              <a:ext uri="{FF2B5EF4-FFF2-40B4-BE49-F238E27FC236}">
                <a16:creationId xmlns:a16="http://schemas.microsoft.com/office/drawing/2014/main" id="{5E759440-373A-9C7A-86AD-60039BE6ACD5}"/>
              </a:ext>
            </a:extLst>
          </p:cNvPr>
          <p:cNvSpPr txBox="1"/>
          <p:nvPr/>
        </p:nvSpPr>
        <p:spPr>
          <a:xfrm>
            <a:off x="1040615" y="2034794"/>
            <a:ext cx="10833165" cy="977191"/>
          </a:xfrm>
          <a:prstGeom prst="rect">
            <a:avLst/>
          </a:prstGeom>
          <a:noFill/>
        </p:spPr>
        <p:txBody>
          <a:bodyPr wrap="square">
            <a:spAutoFit/>
          </a:bodyPr>
          <a:lstStyle/>
          <a:p>
            <a:pPr marL="457200" marR="0" algn="ctr" rtl="1">
              <a:lnSpc>
                <a:spcPct val="150000"/>
              </a:lnSpc>
              <a:spcBef>
                <a:spcPts val="0"/>
              </a:spcBef>
              <a:spcAft>
                <a:spcPts val="800"/>
              </a:spcAft>
            </a:pPr>
            <a:r>
              <a:rPr lang="he-IL" sz="2000" kern="100" dirty="0">
                <a:effectLst/>
                <a:latin typeface="Calibri" panose="020F0502020204030204" pitchFamily="34" charset="0"/>
                <a:ea typeface="Calibri" panose="020F0502020204030204" pitchFamily="34" charset="0"/>
                <a:cs typeface="David" panose="020E0502060401010101" pitchFamily="34" charset="-79"/>
              </a:rPr>
              <a:t>התרעה בזמן אמת על הימצאות אובייקט במרחק קטן יותר מהמרחק שנקבע מראש. סריקה של 360 מעלות סביב החיישן. בעת ביצוע ההתרעה נלקחה גם מדידת מרחק ומדידת זווית. </a:t>
            </a:r>
          </a:p>
        </p:txBody>
      </p:sp>
      <p:grpSp>
        <p:nvGrpSpPr>
          <p:cNvPr id="17" name="Group 16">
            <a:extLst>
              <a:ext uri="{FF2B5EF4-FFF2-40B4-BE49-F238E27FC236}">
                <a16:creationId xmlns:a16="http://schemas.microsoft.com/office/drawing/2014/main" id="{9470D2C3-1059-9BCE-999C-F7487EA1E2D6}"/>
              </a:ext>
            </a:extLst>
          </p:cNvPr>
          <p:cNvGrpSpPr/>
          <p:nvPr/>
        </p:nvGrpSpPr>
        <p:grpSpPr>
          <a:xfrm>
            <a:off x="658256" y="3429000"/>
            <a:ext cx="11086381" cy="2784298"/>
            <a:chOff x="658256" y="3429000"/>
            <a:chExt cx="11086381" cy="2784298"/>
          </a:xfrm>
        </p:grpSpPr>
        <p:graphicFrame>
          <p:nvGraphicFramePr>
            <p:cNvPr id="10" name="Chart 9">
              <a:extLst>
                <a:ext uri="{FF2B5EF4-FFF2-40B4-BE49-F238E27FC236}">
                  <a16:creationId xmlns:a16="http://schemas.microsoft.com/office/drawing/2014/main" id="{0B1E1597-3C7B-5A55-7813-D241436F58AE}"/>
                </a:ext>
              </a:extLst>
            </p:cNvPr>
            <p:cNvGraphicFramePr/>
            <p:nvPr>
              <p:extLst>
                <p:ext uri="{D42A27DB-BD31-4B8C-83A1-F6EECF244321}">
                  <p14:modId xmlns:p14="http://schemas.microsoft.com/office/powerpoint/2010/main" val="2361664979"/>
                </p:ext>
              </p:extLst>
            </p:nvPr>
          </p:nvGraphicFramePr>
          <p:xfrm>
            <a:off x="6178379" y="3429000"/>
            <a:ext cx="5566258" cy="276882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1" name="Chart 10">
              <a:extLst>
                <a:ext uri="{FF2B5EF4-FFF2-40B4-BE49-F238E27FC236}">
                  <a16:creationId xmlns:a16="http://schemas.microsoft.com/office/drawing/2014/main" id="{CD00FF8A-F748-4CBC-34EE-7A2C3729ACBA}"/>
                </a:ext>
              </a:extLst>
            </p:cNvPr>
            <p:cNvGraphicFramePr/>
            <p:nvPr>
              <p:extLst>
                <p:ext uri="{D42A27DB-BD31-4B8C-83A1-F6EECF244321}">
                  <p14:modId xmlns:p14="http://schemas.microsoft.com/office/powerpoint/2010/main" val="197515452"/>
                </p:ext>
              </p:extLst>
            </p:nvPr>
          </p:nvGraphicFramePr>
          <p:xfrm>
            <a:off x="658256" y="3444469"/>
            <a:ext cx="5327968" cy="2768829"/>
          </p:xfrm>
          <a:graphic>
            <a:graphicData uri="http://schemas.openxmlformats.org/drawingml/2006/chart">
              <c:chart xmlns:c="http://schemas.openxmlformats.org/drawingml/2006/chart" xmlns:r="http://schemas.openxmlformats.org/officeDocument/2006/relationships" r:id="rId5"/>
            </a:graphicData>
          </a:graphic>
        </p:graphicFrame>
      </p:grpSp>
    </p:spTree>
    <p:extLst>
      <p:ext uri="{BB962C8B-B14F-4D97-AF65-F5344CB8AC3E}">
        <p14:creationId xmlns:p14="http://schemas.microsoft.com/office/powerpoint/2010/main" val="37670634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תוצאות ומסקנות</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20/3/2024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14</a:t>
            </a:fld>
            <a:endParaRPr lang="en-US"/>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pic>
        <p:nvPicPr>
          <p:cNvPr id="7" name="Picture 6">
            <a:extLst>
              <a:ext uri="{FF2B5EF4-FFF2-40B4-BE49-F238E27FC236}">
                <a16:creationId xmlns:a16="http://schemas.microsoft.com/office/drawing/2014/main" id="{67E22C63-A84B-5181-E34D-A77E72E2BCB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89413" y="1205850"/>
            <a:ext cx="1982787" cy="2128535"/>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480F5F3E-A681-C38C-5882-9B9EF6A849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4842" y="1205850"/>
            <a:ext cx="3397885" cy="4893310"/>
          </a:xfrm>
          <a:prstGeom prst="rect">
            <a:avLst/>
          </a:prstGeom>
        </p:spPr>
      </p:pic>
      <p:sp>
        <p:nvSpPr>
          <p:cNvPr id="11" name="TextBox 10">
            <a:extLst>
              <a:ext uri="{FF2B5EF4-FFF2-40B4-BE49-F238E27FC236}">
                <a16:creationId xmlns:a16="http://schemas.microsoft.com/office/drawing/2014/main" id="{0530B9B5-A678-2720-9025-4BEC08C3312B}"/>
              </a:ext>
            </a:extLst>
          </p:cNvPr>
          <p:cNvSpPr txBox="1"/>
          <p:nvPr/>
        </p:nvSpPr>
        <p:spPr>
          <a:xfrm>
            <a:off x="7082023" y="1205850"/>
            <a:ext cx="3717608" cy="2790379"/>
          </a:xfrm>
          <a:prstGeom prst="rect">
            <a:avLst/>
          </a:prstGeom>
          <a:noFill/>
        </p:spPr>
        <p:txBody>
          <a:bodyPr wrap="square">
            <a:spAutoFit/>
          </a:bodyPr>
          <a:lstStyle/>
          <a:p>
            <a:pPr algn="ctr" rtl="1">
              <a:lnSpc>
                <a:spcPct val="150000"/>
              </a:lnSpc>
              <a:spcAft>
                <a:spcPts val="800"/>
              </a:spcAft>
              <a:tabLst>
                <a:tab pos="5274310" algn="r"/>
              </a:tabLst>
            </a:pPr>
            <a:r>
              <a:rPr lang="he-IL" sz="2400" kern="100" dirty="0">
                <a:effectLst/>
                <a:latin typeface="Calibri" panose="020F0502020204030204" pitchFamily="34" charset="0"/>
                <a:ea typeface="Calibri" panose="020F0502020204030204" pitchFamily="34" charset="0"/>
                <a:cs typeface="David" panose="020E0502060401010101" pitchFamily="34" charset="-79"/>
              </a:rPr>
              <a:t>חיבור עם </a:t>
            </a:r>
            <a:r>
              <a:rPr lang="en-US" sz="2400" kern="100" dirty="0">
                <a:effectLst/>
                <a:latin typeface="David" panose="020E0502060401010101" pitchFamily="34" charset="-79"/>
                <a:ea typeface="Calibri" panose="020F0502020204030204" pitchFamily="34" charset="0"/>
                <a:cs typeface="Arial" panose="020B0604020202020204" pitchFamily="34" charset="0"/>
              </a:rPr>
              <a:t>M5stack</a:t>
            </a:r>
            <a:endParaRPr lang="he-IL" sz="2400" kern="100" dirty="0">
              <a:effectLst/>
              <a:latin typeface="Calibri" panose="020F0502020204030204" pitchFamily="34" charset="0"/>
              <a:ea typeface="Calibri" panose="020F0502020204030204" pitchFamily="34" charset="0"/>
              <a:cs typeface="David" panose="020E0502060401010101" pitchFamily="34" charset="-79"/>
            </a:endParaRPr>
          </a:p>
          <a:p>
            <a:pPr marL="0" marR="0" algn="ctr" rtl="1">
              <a:lnSpc>
                <a:spcPct val="150000"/>
              </a:lnSpc>
              <a:spcBef>
                <a:spcPts val="0"/>
              </a:spcBef>
              <a:spcAft>
                <a:spcPts val="800"/>
              </a:spcAft>
              <a:tabLst>
                <a:tab pos="5274310" algn="r"/>
              </a:tabLst>
            </a:pPr>
            <a:r>
              <a:rPr lang="en-US" sz="1800" kern="100" dirty="0">
                <a:effectLst/>
                <a:latin typeface="David" panose="020E0502060401010101" pitchFamily="34" charset="-79"/>
                <a:ea typeface="Calibri" panose="020F0502020204030204" pitchFamily="34" charset="0"/>
                <a:cs typeface="Arial" panose="020B0604020202020204" pitchFamily="34" charset="0"/>
              </a:rPr>
              <a:t>Raspberry PI</a:t>
            </a:r>
            <a:r>
              <a:rPr lang="he-IL" sz="1800" kern="100" dirty="0">
                <a:effectLst/>
                <a:latin typeface="Calibri" panose="020F0502020204030204" pitchFamily="34" charset="0"/>
                <a:ea typeface="Calibri" panose="020F0502020204030204" pitchFamily="34" charset="0"/>
                <a:cs typeface="David" panose="020E0502060401010101" pitchFamily="34" charset="-79"/>
              </a:rPr>
              <a:t>  משמש כמאסטר, ונעשית סריקה של המכשיר וחיבור בתצורת ה</a:t>
            </a:r>
            <a:r>
              <a:rPr lang="en-US" sz="1800" kern="100" dirty="0">
                <a:effectLst/>
                <a:latin typeface="David" panose="020E0502060401010101" pitchFamily="34" charset="-79"/>
                <a:ea typeface="Calibri" panose="020F0502020204030204" pitchFamily="34" charset="0"/>
                <a:cs typeface="Arial" panose="020B0604020202020204" pitchFamily="34" charset="0"/>
              </a:rPr>
              <a:t>WIFI</a:t>
            </a:r>
            <a:r>
              <a:rPr lang="he-IL" sz="1800" kern="100" dirty="0">
                <a:effectLst/>
                <a:latin typeface="Calibri" panose="020F0502020204030204" pitchFamily="34" charset="0"/>
                <a:ea typeface="Calibri" panose="020F0502020204030204" pitchFamily="34" charset="0"/>
                <a:cs typeface="David" panose="020E0502060401010101" pitchFamily="34" charset="-79"/>
              </a:rPr>
              <a:t>. על גבי התצוגה ב </a:t>
            </a:r>
            <a:r>
              <a:rPr lang="en-US" sz="1800" kern="100" dirty="0">
                <a:effectLst/>
                <a:latin typeface="David" panose="020E0502060401010101" pitchFamily="34" charset="-79"/>
                <a:ea typeface="Calibri" panose="020F0502020204030204" pitchFamily="34" charset="0"/>
                <a:cs typeface="Arial" panose="020B0604020202020204" pitchFamily="34" charset="0"/>
              </a:rPr>
              <a:t>Raspberry PI</a:t>
            </a:r>
            <a:r>
              <a:rPr lang="he-IL" sz="1800" kern="100" dirty="0">
                <a:effectLst/>
                <a:latin typeface="Calibri" panose="020F0502020204030204" pitchFamily="34" charset="0"/>
                <a:ea typeface="Calibri" panose="020F0502020204030204" pitchFamily="34" charset="0"/>
                <a:cs typeface="David" panose="020E0502060401010101" pitchFamily="34" charset="-79"/>
              </a:rPr>
              <a:t> אפשר לראות את המוצאים של הסנסורים של ה </a:t>
            </a:r>
            <a:r>
              <a:rPr lang="en-US" sz="1800" kern="100" dirty="0">
                <a:effectLst/>
                <a:latin typeface="David" panose="020E0502060401010101" pitchFamily="34" charset="-79"/>
                <a:ea typeface="Calibri" panose="020F0502020204030204" pitchFamily="34" charset="0"/>
                <a:cs typeface="Arial" panose="020B0604020202020204" pitchFamily="34" charset="0"/>
              </a:rPr>
              <a:t>M5stack</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48B169A9-5BAF-D7EB-EBF8-0788EF416F65}"/>
              </a:ext>
            </a:extLst>
          </p:cNvPr>
          <p:cNvGrpSpPr/>
          <p:nvPr/>
        </p:nvGrpSpPr>
        <p:grpSpPr>
          <a:xfrm>
            <a:off x="4189413" y="4199705"/>
            <a:ext cx="4895236" cy="1895802"/>
            <a:chOff x="24936153" y="10500476"/>
            <a:chExt cx="3457670" cy="1353841"/>
          </a:xfrm>
        </p:grpSpPr>
        <p:pic>
          <p:nvPicPr>
            <p:cNvPr id="3" name="Picture 2">
              <a:extLst>
                <a:ext uri="{FF2B5EF4-FFF2-40B4-BE49-F238E27FC236}">
                  <a16:creationId xmlns:a16="http://schemas.microsoft.com/office/drawing/2014/main" id="{A23B357E-8946-3167-FA27-C5E747E3D33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9177" t="14635" r="12355" b="12886"/>
            <a:stretch/>
          </p:blipFill>
          <p:spPr bwMode="auto">
            <a:xfrm>
              <a:off x="24936153" y="10500476"/>
              <a:ext cx="1694861" cy="1353841"/>
            </a:xfrm>
            <a:prstGeom prst="rect">
              <a:avLst/>
            </a:prstGeom>
            <a:ln>
              <a:noFill/>
            </a:ln>
            <a:extLst>
              <a:ext uri="{53640926-AAD7-44D8-BBD7-CCE9431645EC}">
                <a14:shadowObscured xmlns:a14="http://schemas.microsoft.com/office/drawing/2010/main"/>
              </a:ext>
            </a:extLst>
          </p:spPr>
        </p:pic>
        <p:pic>
          <p:nvPicPr>
            <p:cNvPr id="13" name="Picture 12" descr="A screenshot of a computer screen&#10;&#10;Description automatically generated">
              <a:extLst>
                <a:ext uri="{FF2B5EF4-FFF2-40B4-BE49-F238E27FC236}">
                  <a16:creationId xmlns:a16="http://schemas.microsoft.com/office/drawing/2014/main" id="{3F571856-B4D0-56F7-87D7-46E9C4E6E761}"/>
                </a:ext>
              </a:extLst>
            </p:cNvPr>
            <p:cNvPicPr>
              <a:picLocks noChangeAspect="1"/>
            </p:cNvPicPr>
            <p:nvPr/>
          </p:nvPicPr>
          <p:blipFill rotWithShape="1">
            <a:blip r:embed="rId7">
              <a:extLst>
                <a:ext uri="{28A0092B-C50C-407E-A947-70E740481C1C}">
                  <a14:useLocalDpi xmlns:a14="http://schemas.microsoft.com/office/drawing/2010/main" val="0"/>
                </a:ext>
              </a:extLst>
            </a:blip>
            <a:srcRect l="7755" t="13961" r="9967" b="12729"/>
            <a:stretch/>
          </p:blipFill>
          <p:spPr>
            <a:xfrm>
              <a:off x="26698962" y="10500476"/>
              <a:ext cx="1694861" cy="1315563"/>
            </a:xfrm>
            <a:prstGeom prst="rect">
              <a:avLst/>
            </a:prstGeom>
          </p:spPr>
        </p:pic>
      </p:grpSp>
      <p:sp>
        <p:nvSpPr>
          <p:cNvPr id="15" name="TextBox 14">
            <a:extLst>
              <a:ext uri="{FF2B5EF4-FFF2-40B4-BE49-F238E27FC236}">
                <a16:creationId xmlns:a16="http://schemas.microsoft.com/office/drawing/2014/main" id="{9C78A827-F869-5B9E-3B42-21D1699AD343}"/>
              </a:ext>
            </a:extLst>
          </p:cNvPr>
          <p:cNvSpPr txBox="1"/>
          <p:nvPr/>
        </p:nvSpPr>
        <p:spPr>
          <a:xfrm>
            <a:off x="4826326" y="5984294"/>
            <a:ext cx="3717608" cy="429669"/>
          </a:xfrm>
          <a:prstGeom prst="rect">
            <a:avLst/>
          </a:prstGeom>
          <a:noFill/>
        </p:spPr>
        <p:txBody>
          <a:bodyPr wrap="square">
            <a:spAutoFit/>
          </a:bodyPr>
          <a:lstStyle/>
          <a:p>
            <a:pPr algn="ctr" rtl="1">
              <a:lnSpc>
                <a:spcPct val="150000"/>
              </a:lnSpc>
              <a:spcAft>
                <a:spcPts val="800"/>
              </a:spcAft>
              <a:tabLst>
                <a:tab pos="5274310" algn="r"/>
              </a:tabLst>
            </a:pPr>
            <a:r>
              <a:rPr lang="he-IL" sz="1600" kern="100" dirty="0">
                <a:effectLst/>
                <a:latin typeface="Calibri" panose="020F0502020204030204" pitchFamily="34" charset="0"/>
                <a:ea typeface="Calibri" panose="020F0502020204030204" pitchFamily="34" charset="0"/>
                <a:cs typeface="David" panose="020E0502060401010101" pitchFamily="34" charset="-79"/>
              </a:rPr>
              <a:t>שימוש בחיישן טמפרטורה</a:t>
            </a:r>
            <a:endParaRPr lang="en-US" sz="12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203173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תוצאות ומסקנות</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19/3/2024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15</a:t>
            </a:fld>
            <a:endParaRPr lang="en-US"/>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sp>
        <p:nvSpPr>
          <p:cNvPr id="3" name="Content Placeholder 4">
            <a:extLst>
              <a:ext uri="{FF2B5EF4-FFF2-40B4-BE49-F238E27FC236}">
                <a16:creationId xmlns:a16="http://schemas.microsoft.com/office/drawing/2014/main" id="{2BA5167C-3839-F9E5-B431-08DF9403EEE5}"/>
              </a:ext>
            </a:extLst>
          </p:cNvPr>
          <p:cNvSpPr>
            <a:spLocks noGrp="1"/>
          </p:cNvSpPr>
          <p:nvPr>
            <p:ph idx="1"/>
          </p:nvPr>
        </p:nvSpPr>
        <p:spPr>
          <a:xfrm>
            <a:off x="838200" y="1069675"/>
            <a:ext cx="10515600" cy="5107288"/>
          </a:xfrm>
        </p:spPr>
        <p:txBody>
          <a:bodyPr>
            <a:normAutofit fontScale="92500" lnSpcReduction="20000"/>
          </a:bodyPr>
          <a:lstStyle/>
          <a:p>
            <a:pPr algn="just" rtl="1">
              <a:lnSpc>
                <a:spcPct val="200000"/>
              </a:lnSpc>
            </a:pPr>
            <a:r>
              <a:rPr lang="he-IL" sz="2000" kern="0" dirty="0">
                <a:latin typeface="David" panose="020E0502060401010101" pitchFamily="34" charset="-79"/>
                <a:cs typeface="David" panose="020E0502060401010101" pitchFamily="34" charset="-79"/>
              </a:rPr>
              <a:t>התשתית מהווה בסיס למערכת זיהוי מכשולים וניתן להשתמש בה ובתכולותיה בפרויקטים עתידיים בהנדסת חשמל בשילוב עם פרויקטים בפיזיותרפיה.</a:t>
            </a:r>
          </a:p>
          <a:p>
            <a:pPr algn="just" rtl="1">
              <a:lnSpc>
                <a:spcPct val="200000"/>
              </a:lnSpc>
            </a:pPr>
            <a:r>
              <a:rPr lang="he-IL" sz="2000" kern="0" dirty="0">
                <a:latin typeface="David" panose="020E0502060401010101" pitchFamily="34" charset="-79"/>
                <a:cs typeface="David" panose="020E0502060401010101" pitchFamily="34" charset="-79"/>
              </a:rPr>
              <a:t>התשתית מוכנה לאדפטציות שונות בהתאם לצרכי הפרויקטים העתידיים. התקנת סביבות </a:t>
            </a:r>
            <a:r>
              <a:rPr lang="he-IL" sz="2000" kern="0" dirty="0" err="1">
                <a:latin typeface="David" panose="020E0502060401010101" pitchFamily="34" charset="-79"/>
                <a:cs typeface="David" panose="020E0502060401010101" pitchFamily="34" charset="-79"/>
              </a:rPr>
              <a:t>וידטואליות</a:t>
            </a:r>
            <a:r>
              <a:rPr lang="he-IL" sz="2000" kern="0" dirty="0">
                <a:latin typeface="David" panose="020E0502060401010101" pitchFamily="34" charset="-79"/>
                <a:cs typeface="David" panose="020E0502060401010101" pitchFamily="34" charset="-79"/>
              </a:rPr>
              <a:t> בעבור החיישנים נעשתה ונכתבו תוכניות </a:t>
            </a:r>
            <a:r>
              <a:rPr lang="he-IL" sz="2000" kern="0" dirty="0" err="1">
                <a:latin typeface="David" panose="020E0502060401010101" pitchFamily="34" charset="-79"/>
                <a:cs typeface="David" panose="020E0502060401010101" pitchFamily="34" charset="-79"/>
              </a:rPr>
              <a:t>ואלגורתמי</a:t>
            </a:r>
            <a:r>
              <a:rPr lang="he-IL" sz="2000" kern="0" dirty="0">
                <a:latin typeface="David" panose="020E0502060401010101" pitchFamily="34" charset="-79"/>
                <a:cs typeface="David" panose="020E0502060401010101" pitchFamily="34" charset="-79"/>
              </a:rPr>
              <a:t> בדיקה לחיישנים ועל כן ניתן לעשות בהם שימוש וגם לבנות על בסיסם תוכניות בדיקה שונות.</a:t>
            </a:r>
          </a:p>
          <a:p>
            <a:pPr algn="just" rtl="1">
              <a:lnSpc>
                <a:spcPct val="200000"/>
              </a:lnSpc>
            </a:pPr>
            <a:r>
              <a:rPr lang="he-IL" sz="2000" kern="0" dirty="0">
                <a:latin typeface="David" panose="020E0502060401010101" pitchFamily="34" charset="-79"/>
                <a:cs typeface="David" panose="020E0502060401010101" pitchFamily="34" charset="-79"/>
              </a:rPr>
              <a:t>התשתית מבצעת תקשורת </a:t>
            </a:r>
            <a:r>
              <a:rPr lang="en-US" sz="2000" kern="0" dirty="0">
                <a:latin typeface="David" panose="020E0502060401010101" pitchFamily="34" charset="-79"/>
                <a:cs typeface="David" panose="020E0502060401010101" pitchFamily="34" charset="-79"/>
              </a:rPr>
              <a:t>WIFI</a:t>
            </a:r>
            <a:r>
              <a:rPr lang="he-IL" sz="2000" kern="0" dirty="0">
                <a:latin typeface="David" panose="020E0502060401010101" pitchFamily="34" charset="-79"/>
                <a:cs typeface="David" panose="020E0502060401010101" pitchFamily="34" charset="-79"/>
              </a:rPr>
              <a:t> עם תשתית ה</a:t>
            </a:r>
            <a:r>
              <a:rPr lang="en-US" sz="1800" dirty="0">
                <a:effectLst/>
                <a:latin typeface="David" panose="020E0502060401010101" pitchFamily="34" charset="-79"/>
                <a:ea typeface="Calibri" panose="020F0502020204030204" pitchFamily="34" charset="0"/>
                <a:cs typeface="David" panose="020E0502060401010101" pitchFamily="34" charset="-79"/>
              </a:rPr>
              <a:t>M5stack</a:t>
            </a:r>
            <a:r>
              <a:rPr lang="he-IL" sz="1800" dirty="0">
                <a:effectLst/>
                <a:latin typeface="David" panose="020E0502060401010101" pitchFamily="34" charset="-79"/>
                <a:ea typeface="Calibri" panose="020F0502020204030204" pitchFamily="34" charset="0"/>
                <a:cs typeface="David" panose="020E0502060401010101" pitchFamily="34" charset="-79"/>
              </a:rPr>
              <a:t> ועל כן אפשר לעשות שימוש בחיישנים של תשתית זו בעבור צרכים שונים לפרויקטים העתידיים, חיישנים אלה משלימים את החיישנים שנעשה בהם שימוש בפרויקט זה.</a:t>
            </a:r>
          </a:p>
          <a:p>
            <a:pPr algn="just" rtl="1">
              <a:lnSpc>
                <a:spcPct val="200000"/>
              </a:lnSpc>
            </a:pPr>
            <a:r>
              <a:rPr lang="he-IL" sz="2000" dirty="0">
                <a:latin typeface="David" panose="020E0502060401010101" pitchFamily="34" charset="-79"/>
                <a:cs typeface="David" panose="020E0502060401010101" pitchFamily="34" charset="-79"/>
              </a:rPr>
              <a:t>קיימות חוברות תיעוד מסודרות שמכילות את החומרה שבה נעשה שימוש, את התוכנה שנכתבה ואת סביבות ההתקנה.</a:t>
            </a:r>
            <a:endParaRPr lang="en-US" sz="2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2954456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הצעות להמשך</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19/3/2024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16</a:t>
            </a:fld>
            <a:endParaRPr lang="en-US"/>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sp>
        <p:nvSpPr>
          <p:cNvPr id="3" name="Content Placeholder 4">
            <a:extLst>
              <a:ext uri="{FF2B5EF4-FFF2-40B4-BE49-F238E27FC236}">
                <a16:creationId xmlns:a16="http://schemas.microsoft.com/office/drawing/2014/main" id="{2BA5167C-3839-F9E5-B431-08DF9403EEE5}"/>
              </a:ext>
            </a:extLst>
          </p:cNvPr>
          <p:cNvSpPr>
            <a:spLocks noGrp="1"/>
          </p:cNvSpPr>
          <p:nvPr>
            <p:ph idx="1"/>
          </p:nvPr>
        </p:nvSpPr>
        <p:spPr>
          <a:xfrm>
            <a:off x="838200" y="1829888"/>
            <a:ext cx="10515600" cy="4576763"/>
          </a:xfrm>
        </p:spPr>
        <p:txBody>
          <a:bodyPr>
            <a:normAutofit/>
          </a:bodyPr>
          <a:lstStyle/>
          <a:p>
            <a:pPr algn="just" rtl="1">
              <a:lnSpc>
                <a:spcPct val="200000"/>
              </a:lnSpc>
            </a:pPr>
            <a:r>
              <a:rPr lang="he-IL" sz="2000" kern="0" dirty="0">
                <a:latin typeface="David" panose="020E0502060401010101" pitchFamily="34" charset="-79"/>
                <a:cs typeface="David" panose="020E0502060401010101" pitchFamily="34" charset="-79"/>
              </a:rPr>
              <a:t>הוספת חיישנים נוספים כמו מיקרופון ורמקול וליצור מבדקים שכוללים זיהוי קול והתרעה קולית.</a:t>
            </a:r>
          </a:p>
          <a:p>
            <a:pPr algn="just" rtl="1">
              <a:lnSpc>
                <a:spcPct val="200000"/>
              </a:lnSpc>
            </a:pPr>
            <a:r>
              <a:rPr lang="he-IL" sz="2000" kern="0" dirty="0">
                <a:latin typeface="David" panose="020E0502060401010101" pitchFamily="34" charset="-79"/>
                <a:cs typeface="David" panose="020E0502060401010101" pitchFamily="34" charset="-79"/>
              </a:rPr>
              <a:t>שיפור התשתית באמצעות כתיבת </a:t>
            </a:r>
            <a:r>
              <a:rPr lang="he-IL" sz="2000" kern="0" dirty="0" err="1">
                <a:latin typeface="David" panose="020E0502060401010101" pitchFamily="34" charset="-79"/>
                <a:cs typeface="David" panose="020E0502060401010101" pitchFamily="34" charset="-79"/>
              </a:rPr>
              <a:t>אלגורתימי</a:t>
            </a:r>
            <a:r>
              <a:rPr lang="he-IL" sz="2000" kern="0" dirty="0">
                <a:latin typeface="David" panose="020E0502060401010101" pitchFamily="34" charset="-79"/>
                <a:cs typeface="David" panose="020E0502060401010101" pitchFamily="34" charset="-79"/>
              </a:rPr>
              <a:t> בדיקה שמשלבים כמה מהחיישנים יחד. </a:t>
            </a:r>
          </a:p>
          <a:p>
            <a:pPr algn="just" rtl="1">
              <a:lnSpc>
                <a:spcPct val="200000"/>
              </a:lnSpc>
            </a:pPr>
            <a:r>
              <a:rPr lang="he-IL" sz="2000" dirty="0">
                <a:latin typeface="David" panose="020E0502060401010101" pitchFamily="34" charset="-79"/>
                <a:cs typeface="David" panose="020E0502060401010101" pitchFamily="34" charset="-79"/>
              </a:rPr>
              <a:t>בניית אב הטיפוס הפיזי שיכיל את החיישנים ואת התשתית כולה יחד – יחד עם תשתית ה</a:t>
            </a:r>
            <a:r>
              <a:rPr lang="en-US" sz="1800" dirty="0">
                <a:effectLst/>
                <a:latin typeface="David" panose="020E0502060401010101" pitchFamily="34" charset="-79"/>
                <a:ea typeface="Calibri" panose="020F0502020204030204" pitchFamily="34" charset="0"/>
              </a:rPr>
              <a:t>M5stack </a:t>
            </a:r>
            <a:r>
              <a:rPr lang="he-IL" sz="1800" dirty="0">
                <a:effectLst/>
                <a:latin typeface="David" panose="020E0502060401010101" pitchFamily="34" charset="-79"/>
                <a:ea typeface="Calibri" panose="020F0502020204030204" pitchFamily="34" charset="0"/>
              </a:rPr>
              <a:t>.</a:t>
            </a:r>
          </a:p>
          <a:p>
            <a:pPr algn="just" rtl="1">
              <a:lnSpc>
                <a:spcPct val="200000"/>
              </a:lnSpc>
            </a:pPr>
            <a:endParaRPr lang="he-IL" sz="1800" dirty="0">
              <a:effectLst/>
              <a:latin typeface="David" panose="020E0502060401010101" pitchFamily="34" charset="-79"/>
              <a:ea typeface="Calibri" panose="020F0502020204030204" pitchFamily="34" charset="0"/>
            </a:endParaRPr>
          </a:p>
          <a:p>
            <a:pPr algn="just" rtl="1">
              <a:lnSpc>
                <a:spcPct val="200000"/>
              </a:lnSpc>
            </a:pPr>
            <a:endParaRPr lang="he-IL" sz="2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2498651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תוצרי הפרויקט</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20/3/2024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17</a:t>
            </a:fld>
            <a:endParaRPr lang="en-US"/>
          </a:p>
        </p:txBody>
      </p:sp>
      <p:sp>
        <p:nvSpPr>
          <p:cNvPr id="14" name="Content Placeholder 4">
            <a:extLst>
              <a:ext uri="{FF2B5EF4-FFF2-40B4-BE49-F238E27FC236}">
                <a16:creationId xmlns:a16="http://schemas.microsoft.com/office/drawing/2014/main" id="{E9CD1527-FE6A-5734-D5F3-34FC8BAB8879}"/>
              </a:ext>
            </a:extLst>
          </p:cNvPr>
          <p:cNvSpPr>
            <a:spLocks noGrp="1"/>
          </p:cNvSpPr>
          <p:nvPr>
            <p:ph idx="1"/>
          </p:nvPr>
        </p:nvSpPr>
        <p:spPr>
          <a:xfrm>
            <a:off x="8610600" y="1432866"/>
            <a:ext cx="3027946" cy="365125"/>
          </a:xfrm>
        </p:spPr>
        <p:txBody>
          <a:bodyPr>
            <a:normAutofit lnSpcReduction="10000"/>
          </a:bodyPr>
          <a:lstStyle/>
          <a:p>
            <a:pPr marL="0" indent="0" algn="ctr" rtl="1">
              <a:buNone/>
            </a:pPr>
            <a:r>
              <a:rPr lang="he-IL" sz="2000" u="sng" dirty="0">
                <a:latin typeface="David" panose="020E0502060401010101" pitchFamily="34" charset="-79"/>
                <a:cs typeface="David" panose="020E0502060401010101" pitchFamily="34" charset="-79"/>
              </a:rPr>
              <a:t>מסמך הגדרת רכיבים</a:t>
            </a:r>
            <a:endParaRPr lang="en-US" sz="2000" u="sng" dirty="0">
              <a:latin typeface="David" panose="020E0502060401010101" pitchFamily="34" charset="-79"/>
              <a:cs typeface="David" panose="020E0502060401010101" pitchFamily="34" charset="-79"/>
            </a:endParaRPr>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sp>
        <p:nvSpPr>
          <p:cNvPr id="12" name="תיבת טקסט 11">
            <a:extLst>
              <a:ext uri="{FF2B5EF4-FFF2-40B4-BE49-F238E27FC236}">
                <a16:creationId xmlns:a16="http://schemas.microsoft.com/office/drawing/2014/main" id="{45041EA3-E21D-CC7A-AA3F-4E379CE85B30}"/>
              </a:ext>
            </a:extLst>
          </p:cNvPr>
          <p:cNvSpPr txBox="1"/>
          <p:nvPr/>
        </p:nvSpPr>
        <p:spPr>
          <a:xfrm>
            <a:off x="838199" y="1844672"/>
            <a:ext cx="7704221" cy="1169551"/>
          </a:xfrm>
          <a:prstGeom prst="rect">
            <a:avLst/>
          </a:prstGeom>
          <a:noFill/>
        </p:spPr>
        <p:txBody>
          <a:bodyPr wrap="square">
            <a:spAutoFit/>
          </a:bodyPr>
          <a:lstStyle/>
          <a:p>
            <a:pPr marR="0" lvl="0" algn="just" rtl="1">
              <a:lnSpc>
                <a:spcPct val="150000"/>
              </a:lnSpc>
              <a:spcBef>
                <a:spcPts val="600"/>
              </a:spcBef>
              <a:spcAft>
                <a:spcPts val="600"/>
              </a:spcAft>
            </a:pPr>
            <a:r>
              <a:rPr lang="he-IL" sz="1600" dirty="0">
                <a:latin typeface="David" panose="020E0502060401010101" pitchFamily="34" charset="-79"/>
                <a:ea typeface="Times New Roman" panose="02020603050405020304" pitchFamily="18" charset="0"/>
                <a:cs typeface="David" panose="020E0502060401010101" pitchFamily="34" charset="-79"/>
              </a:rPr>
              <a:t>המסמך מכיל את כלל האפשרויות המתאימות שמצאנו עבור כל רכיב חומרתי שנרצה לעשות בו שימוש בפרויקט. המסמך יכיל על כל אפשרות: מידע (מפרטים), מידע על שיטות החיבור ופרוטוקולי תקשורת, עלות וקישור לרכש, יתרונות וחסרונות והמבדקים השונים אשר אפשר לבצע עבור כל סוג של סנסור.</a:t>
            </a:r>
            <a:endParaRPr lang="en-US" sz="1600" dirty="0">
              <a:effectLst/>
              <a:latin typeface="David" panose="020E0502060401010101" pitchFamily="34" charset="-79"/>
              <a:ea typeface="Times New Roman" panose="02020603050405020304" pitchFamily="18" charset="0"/>
              <a:cs typeface="David" panose="020E0502060401010101" pitchFamily="34" charset="-79"/>
            </a:endParaRPr>
          </a:p>
        </p:txBody>
      </p:sp>
      <p:pic>
        <p:nvPicPr>
          <p:cNvPr id="3" name="Picture 2">
            <a:extLst>
              <a:ext uri="{FF2B5EF4-FFF2-40B4-BE49-F238E27FC236}">
                <a16:creationId xmlns:a16="http://schemas.microsoft.com/office/drawing/2014/main" id="{3F16343A-F28A-F342-C705-C22A5ADEAE30}"/>
              </a:ext>
            </a:extLst>
          </p:cNvPr>
          <p:cNvPicPr>
            <a:picLocks noChangeAspect="1"/>
          </p:cNvPicPr>
          <p:nvPr/>
        </p:nvPicPr>
        <p:blipFill>
          <a:blip r:embed="rId4"/>
          <a:stretch>
            <a:fillRect/>
          </a:stretch>
        </p:blipFill>
        <p:spPr>
          <a:xfrm>
            <a:off x="931529" y="4203601"/>
            <a:ext cx="2743201" cy="1916295"/>
          </a:xfrm>
          <a:prstGeom prst="rect">
            <a:avLst/>
          </a:prstGeom>
          <a:ln>
            <a:noFill/>
          </a:ln>
          <a:effectLst>
            <a:outerShdw blurRad="190500" algn="tl" rotWithShape="0">
              <a:srgbClr val="000000">
                <a:alpha val="70000"/>
              </a:srgbClr>
            </a:outerShdw>
          </a:effectLst>
        </p:spPr>
      </p:pic>
      <p:sp>
        <p:nvSpPr>
          <p:cNvPr id="7" name="Content Placeholder 4">
            <a:extLst>
              <a:ext uri="{FF2B5EF4-FFF2-40B4-BE49-F238E27FC236}">
                <a16:creationId xmlns:a16="http://schemas.microsoft.com/office/drawing/2014/main" id="{66D9CF0E-36B5-3D21-B8BB-53C2DA5C46A0}"/>
              </a:ext>
            </a:extLst>
          </p:cNvPr>
          <p:cNvSpPr txBox="1">
            <a:spLocks/>
          </p:cNvSpPr>
          <p:nvPr/>
        </p:nvSpPr>
        <p:spPr>
          <a:xfrm>
            <a:off x="838199" y="3784584"/>
            <a:ext cx="3027946" cy="365125"/>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rtl="1">
              <a:buFont typeface="Arial" panose="020B0604020202020204" pitchFamily="34" charset="0"/>
              <a:buNone/>
            </a:pPr>
            <a:r>
              <a:rPr lang="he-IL" sz="2000" u="sng" dirty="0">
                <a:latin typeface="David" panose="020E0502060401010101" pitchFamily="34" charset="-79"/>
                <a:cs typeface="David" panose="020E0502060401010101" pitchFamily="34" charset="-79"/>
              </a:rPr>
              <a:t>חוברת הדרכת התקנות החיישנים</a:t>
            </a:r>
            <a:endParaRPr lang="en-US" sz="2000" u="sng" dirty="0">
              <a:latin typeface="David" panose="020E0502060401010101" pitchFamily="34" charset="-79"/>
              <a:cs typeface="David" panose="020E0502060401010101" pitchFamily="34" charset="-79"/>
            </a:endParaRPr>
          </a:p>
        </p:txBody>
      </p:sp>
      <p:sp>
        <p:nvSpPr>
          <p:cNvPr id="11" name="תיבת טקסט 11">
            <a:extLst>
              <a:ext uri="{FF2B5EF4-FFF2-40B4-BE49-F238E27FC236}">
                <a16:creationId xmlns:a16="http://schemas.microsoft.com/office/drawing/2014/main" id="{37A14902-BC47-E7C4-CD77-34177EBDA0C9}"/>
              </a:ext>
            </a:extLst>
          </p:cNvPr>
          <p:cNvSpPr txBox="1"/>
          <p:nvPr/>
        </p:nvSpPr>
        <p:spPr>
          <a:xfrm>
            <a:off x="3866145" y="4296328"/>
            <a:ext cx="7704221" cy="1538883"/>
          </a:xfrm>
          <a:prstGeom prst="rect">
            <a:avLst/>
          </a:prstGeom>
          <a:noFill/>
        </p:spPr>
        <p:txBody>
          <a:bodyPr wrap="square">
            <a:spAutoFit/>
          </a:bodyPr>
          <a:lstStyle/>
          <a:p>
            <a:pPr marR="0" lvl="0" algn="just" rtl="1">
              <a:lnSpc>
                <a:spcPct val="150000"/>
              </a:lnSpc>
              <a:spcBef>
                <a:spcPts val="600"/>
              </a:spcBef>
              <a:spcAft>
                <a:spcPts val="600"/>
              </a:spcAft>
            </a:pPr>
            <a:r>
              <a:rPr lang="he-IL" sz="1600" dirty="0">
                <a:latin typeface="David" panose="020E0502060401010101" pitchFamily="34" charset="-79"/>
                <a:ea typeface="Times New Roman" panose="02020603050405020304" pitchFamily="18" charset="0"/>
                <a:cs typeface="David" panose="020E0502060401010101" pitchFamily="34" charset="-79"/>
              </a:rPr>
              <a:t>חוברת זו מכילה את התדריכים המפורטים להתקנת כל אחד מהרכיבים וחיבורו ל</a:t>
            </a:r>
            <a:r>
              <a:rPr lang="en-US" sz="1600" dirty="0">
                <a:latin typeface="David" panose="020E0502060401010101" pitchFamily="34" charset="-79"/>
                <a:ea typeface="Times New Roman" panose="02020603050405020304" pitchFamily="18" charset="0"/>
                <a:cs typeface="David" panose="020E0502060401010101" pitchFamily="34" charset="-79"/>
              </a:rPr>
              <a:t>Raspberry Pi</a:t>
            </a:r>
            <a:r>
              <a:rPr lang="he-IL" sz="1600" dirty="0">
                <a:latin typeface="David" panose="020E0502060401010101" pitchFamily="34" charset="-79"/>
                <a:ea typeface="Times New Roman" panose="02020603050405020304" pitchFamily="18" charset="0"/>
                <a:cs typeface="David" panose="020E0502060401010101" pitchFamily="34" charset="-79"/>
              </a:rPr>
              <a:t>. היא כוללת הפניות לאתרים רלוונטיים שבהם נעזרנו על מנת לשמור על תוקף תוכן החוברת וכן הדרכות מפורטות אשר עומדות בעד עצמן עבור כל חיישן שנעשה עליו מבדק בעבודה זו, הספריות שנעשה שימוש בהן והסביבות הווירטואליות שנדרשה התקנתן בעת השימוש בחיישן</a:t>
            </a:r>
            <a:endParaRPr lang="en-US" sz="1600" dirty="0">
              <a:effectLst/>
              <a:latin typeface="David" panose="020E0502060401010101" pitchFamily="34" charset="-79"/>
              <a:ea typeface="Times New Roman" panose="02020603050405020304" pitchFamily="18" charset="0"/>
              <a:cs typeface="David" panose="020E0502060401010101" pitchFamily="34" charset="-79"/>
            </a:endParaRPr>
          </a:p>
        </p:txBody>
      </p:sp>
      <p:pic>
        <p:nvPicPr>
          <p:cNvPr id="13" name="Picture 12">
            <a:extLst>
              <a:ext uri="{FF2B5EF4-FFF2-40B4-BE49-F238E27FC236}">
                <a16:creationId xmlns:a16="http://schemas.microsoft.com/office/drawing/2014/main" id="{6452D81D-F5AC-412B-AC06-9C59C2A436D6}"/>
              </a:ext>
            </a:extLst>
          </p:cNvPr>
          <p:cNvPicPr>
            <a:picLocks noChangeAspect="1"/>
          </p:cNvPicPr>
          <p:nvPr/>
        </p:nvPicPr>
        <p:blipFill>
          <a:blip r:embed="rId5"/>
          <a:stretch>
            <a:fillRect/>
          </a:stretch>
        </p:blipFill>
        <p:spPr>
          <a:xfrm>
            <a:off x="8699907" y="1944610"/>
            <a:ext cx="2849332" cy="1998279"/>
          </a:xfrm>
          <a:prstGeom prst="rect">
            <a:avLst/>
          </a:prstGeom>
          <a:ln>
            <a:noFill/>
          </a:ln>
          <a:effectLst>
            <a:outerShdw blurRad="190500" algn="tl" rotWithShape="0">
              <a:srgbClr val="000000">
                <a:alpha val="70000"/>
              </a:srgbClr>
            </a:outerShdw>
          </a:effectLst>
        </p:spPr>
      </p:pic>
      <p:sp>
        <p:nvSpPr>
          <p:cNvPr id="15" name="Title 3">
            <a:extLst>
              <a:ext uri="{FF2B5EF4-FFF2-40B4-BE49-F238E27FC236}">
                <a16:creationId xmlns:a16="http://schemas.microsoft.com/office/drawing/2014/main" id="{D22CED69-4525-715A-B8C6-D70760056813}"/>
              </a:ext>
            </a:extLst>
          </p:cNvPr>
          <p:cNvSpPr txBox="1">
            <a:spLocks/>
          </p:cNvSpPr>
          <p:nvPr/>
        </p:nvSpPr>
        <p:spPr>
          <a:xfrm>
            <a:off x="3279475" y="824809"/>
            <a:ext cx="6702725" cy="57515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1"/>
            <a:r>
              <a:rPr lang="he-IL" sz="2800" dirty="0">
                <a:latin typeface="David" panose="020E0502060401010101" pitchFamily="34" charset="-79"/>
                <a:cs typeface="David" panose="020E0502060401010101" pitchFamily="34" charset="-79"/>
              </a:rPr>
              <a:t>מסמכי תיעוד:</a:t>
            </a:r>
            <a:endParaRPr lang="en-US" sz="28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129787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תיעוד הפרויקט</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19/3/2024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18</a:t>
            </a:fld>
            <a:endParaRPr lang="en-US"/>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spTree>
    <p:extLst>
      <p:ext uri="{BB962C8B-B14F-4D97-AF65-F5344CB8AC3E}">
        <p14:creationId xmlns:p14="http://schemas.microsoft.com/office/powerpoint/2010/main" val="21672088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תיעוד הפרויקט</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20/3/2024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19</a:t>
            </a:fld>
            <a:endParaRPr lang="en-US"/>
          </a:p>
        </p:txBody>
      </p:sp>
      <p:pic>
        <p:nvPicPr>
          <p:cNvPr id="5" name="תמונה 4">
            <a:extLst>
              <a:ext uri="{FF2B5EF4-FFF2-40B4-BE49-F238E27FC236}">
                <a16:creationId xmlns:a16="http://schemas.microsoft.com/office/drawing/2014/main" id="{F799A41D-82E9-5996-EABC-0E8A7A523FD9}"/>
              </a:ext>
            </a:extLst>
          </p:cNvPr>
          <p:cNvPicPr>
            <a:picLocks noChangeAspect="1"/>
          </p:cNvPicPr>
          <p:nvPr/>
        </p:nvPicPr>
        <p:blipFill>
          <a:blip r:embed="rId3"/>
          <a:stretch>
            <a:fillRect/>
          </a:stretch>
        </p:blipFill>
        <p:spPr>
          <a:xfrm>
            <a:off x="10154875" y="244204"/>
            <a:ext cx="1769706" cy="637394"/>
          </a:xfrm>
          <a:prstGeom prst="rect">
            <a:avLst/>
          </a:prstGeom>
        </p:spPr>
      </p:pic>
    </p:spTree>
    <p:extLst>
      <p:ext uri="{BB962C8B-B14F-4D97-AF65-F5344CB8AC3E}">
        <p14:creationId xmlns:p14="http://schemas.microsoft.com/office/powerpoint/2010/main" val="3406798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נושא הפרויקט</a:t>
            </a:r>
            <a:endParaRPr lang="en-US" dirty="0">
              <a:latin typeface="David" panose="020E0502060401010101" pitchFamily="34" charset="-79"/>
              <a:cs typeface="David" panose="020E0502060401010101" pitchFamily="34" charset="-79"/>
            </a:endParaRPr>
          </a:p>
        </p:txBody>
      </p:sp>
      <p:sp>
        <p:nvSpPr>
          <p:cNvPr id="5" name="Content Placeholder 4"/>
          <p:cNvSpPr>
            <a:spLocks noGrp="1"/>
          </p:cNvSpPr>
          <p:nvPr>
            <p:ph idx="1"/>
          </p:nvPr>
        </p:nvSpPr>
        <p:spPr>
          <a:xfrm>
            <a:off x="838200" y="1069675"/>
            <a:ext cx="10515600" cy="5107288"/>
          </a:xfrm>
        </p:spPr>
        <p:txBody>
          <a:bodyPr>
            <a:normAutofit/>
          </a:bodyPr>
          <a:lstStyle/>
          <a:p>
            <a:pPr algn="just" rtl="1">
              <a:lnSpc>
                <a:spcPct val="210000"/>
              </a:lnSpc>
            </a:pPr>
            <a:r>
              <a:rPr lang="he-IL" sz="2000" kern="0" dirty="0">
                <a:effectLst/>
                <a:latin typeface="David" panose="020E0502060401010101" pitchFamily="34" charset="-79"/>
                <a:ea typeface="Times New Roman" panose="02020603050405020304" pitchFamily="18" charset="0"/>
                <a:cs typeface="David" panose="020E0502060401010101" pitchFamily="34" charset="-79"/>
              </a:rPr>
              <a:t>פרויקט גמר זה </a:t>
            </a:r>
            <a:r>
              <a:rPr lang="he-IL" sz="2000" kern="0" dirty="0">
                <a:latin typeface="David" panose="020E0502060401010101" pitchFamily="34" charset="-79"/>
                <a:ea typeface="Times New Roman" panose="02020603050405020304" pitchFamily="18" charset="0"/>
                <a:cs typeface="David" panose="020E0502060401010101" pitchFamily="34" charset="-79"/>
              </a:rPr>
              <a:t>עוסק </a:t>
            </a:r>
            <a:r>
              <a:rPr lang="he-IL" sz="2000" kern="0" dirty="0">
                <a:effectLst/>
                <a:latin typeface="David" panose="020E0502060401010101" pitchFamily="34" charset="-79"/>
                <a:ea typeface="Times New Roman" panose="02020603050405020304" pitchFamily="18" charset="0"/>
                <a:cs typeface="David" panose="020E0502060401010101" pitchFamily="34" charset="-79"/>
              </a:rPr>
              <a:t>בבניית תשתית מבוססת </a:t>
            </a:r>
            <a:r>
              <a:rPr lang="en-US" sz="2000" kern="0" dirty="0">
                <a:effectLst/>
                <a:latin typeface="David" panose="020E0502060401010101" pitchFamily="34" charset="-79"/>
                <a:ea typeface="Times New Roman" panose="02020603050405020304" pitchFamily="18" charset="0"/>
                <a:cs typeface="David" panose="020E0502060401010101" pitchFamily="34" charset="-79"/>
              </a:rPr>
              <a:t>Raspberry Pi</a:t>
            </a:r>
            <a:r>
              <a:rPr lang="he-IL" sz="2000" kern="0" dirty="0">
                <a:effectLst/>
                <a:latin typeface="David" panose="020E0502060401010101" pitchFamily="34" charset="-79"/>
                <a:ea typeface="Times New Roman" panose="02020603050405020304" pitchFamily="18" charset="0"/>
                <a:cs typeface="David" panose="020E0502060401010101" pitchFamily="34" charset="-79"/>
              </a:rPr>
              <a:t> עבור פרויקטים עתידיים בהנדסת חשמל בדגש על פרויקטים בתחום הפיזיותרפיה. </a:t>
            </a:r>
          </a:p>
          <a:p>
            <a:pPr algn="just" rtl="1">
              <a:lnSpc>
                <a:spcPct val="210000"/>
              </a:lnSpc>
            </a:pPr>
            <a:r>
              <a:rPr lang="he-IL" sz="2000" b="1" kern="0" dirty="0">
                <a:effectLst/>
                <a:latin typeface="David" panose="020E0502060401010101" pitchFamily="34" charset="-79"/>
                <a:ea typeface="Times New Roman" panose="02020603050405020304" pitchFamily="18" charset="0"/>
                <a:cs typeface="David" panose="020E0502060401010101" pitchFamily="34" charset="-79"/>
              </a:rPr>
              <a:t>ביצוע חיבור וכתיבת תשתית אחידה ורחבה</a:t>
            </a:r>
            <a:r>
              <a:rPr lang="he-IL" sz="2000" kern="0" dirty="0">
                <a:effectLst/>
                <a:latin typeface="David" panose="020E0502060401010101" pitchFamily="34" charset="-79"/>
                <a:ea typeface="Times New Roman" panose="02020603050405020304" pitchFamily="18" charset="0"/>
                <a:cs typeface="David" panose="020E0502060401010101" pitchFamily="34" charset="-79"/>
              </a:rPr>
              <a:t> ככל הניתן בעבור פרויקטים אחרים שיהיו זקוקים לה.</a:t>
            </a:r>
          </a:p>
          <a:p>
            <a:pPr algn="just" rtl="1">
              <a:lnSpc>
                <a:spcPct val="210000"/>
              </a:lnSpc>
            </a:pPr>
            <a:r>
              <a:rPr lang="he-IL" sz="2000" kern="0" dirty="0">
                <a:effectLst/>
                <a:latin typeface="David" panose="020E0502060401010101" pitchFamily="34" charset="-79"/>
                <a:ea typeface="Times New Roman" panose="02020603050405020304" pitchFamily="18" charset="0"/>
                <a:cs typeface="David" panose="020E0502060401010101" pitchFamily="34" charset="-79"/>
              </a:rPr>
              <a:t> סביבת העבודה והתשתית תכיל את </a:t>
            </a:r>
            <a:r>
              <a:rPr lang="he-IL" sz="2000" b="1" kern="0" dirty="0">
                <a:effectLst/>
                <a:latin typeface="David" panose="020E0502060401010101" pitchFamily="34" charset="-79"/>
                <a:ea typeface="Times New Roman" panose="02020603050405020304" pitchFamily="18" charset="0"/>
                <a:cs typeface="David" panose="020E0502060401010101" pitchFamily="34" charset="-79"/>
              </a:rPr>
              <a:t>כניסות הסנסורים השונים ויציאות </a:t>
            </a:r>
            <a:r>
              <a:rPr lang="he-IL" sz="2000" kern="0" dirty="0">
                <a:effectLst/>
                <a:latin typeface="David" panose="020E0502060401010101" pitchFamily="34" charset="-79"/>
                <a:ea typeface="Times New Roman" panose="02020603050405020304" pitchFamily="18" charset="0"/>
                <a:cs typeface="David" panose="020E0502060401010101" pitchFamily="34" charset="-79"/>
              </a:rPr>
              <a:t>אשר יכילו חיווים רלוונטיים כמו חיווי ויזואלי, ובשילוב עם תשתית מבוססת </a:t>
            </a:r>
            <a:r>
              <a:rPr lang="en-US" sz="1800" dirty="0">
                <a:effectLst/>
                <a:latin typeface="David" panose="020E0502060401010101" pitchFamily="34" charset="-79"/>
                <a:ea typeface="Calibri" panose="020F0502020204030204" pitchFamily="34" charset="0"/>
              </a:rPr>
              <a:t>M5Stack</a:t>
            </a:r>
            <a:r>
              <a:rPr lang="he-IL" sz="1800" dirty="0">
                <a:effectLst/>
                <a:latin typeface="David" panose="020E0502060401010101" pitchFamily="34" charset="-79"/>
                <a:ea typeface="Calibri" panose="020F0502020204030204" pitchFamily="34" charset="0"/>
              </a:rPr>
              <a:t>,</a:t>
            </a:r>
            <a:r>
              <a:rPr lang="he-IL" sz="2000" kern="0" dirty="0">
                <a:effectLst/>
                <a:latin typeface="David" panose="020E0502060401010101" pitchFamily="34" charset="-79"/>
                <a:ea typeface="Times New Roman" panose="02020603050405020304" pitchFamily="18" charset="0"/>
                <a:cs typeface="David" panose="020E0502060401010101" pitchFamily="34" charset="-79"/>
              </a:rPr>
              <a:t> רטט וצליל ובכך יהיה ניתן לבצע התאמה שלה למהות הפרויקטים השונים.</a:t>
            </a:r>
            <a:endParaRPr lang="en-US" sz="2000"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19/3/2024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2</a:t>
            </a:fld>
            <a:endParaRPr lang="en-US"/>
          </a:p>
        </p:txBody>
      </p:sp>
      <p:pic>
        <p:nvPicPr>
          <p:cNvPr id="2" name="תמונה 1">
            <a:extLst>
              <a:ext uri="{FF2B5EF4-FFF2-40B4-BE49-F238E27FC236}">
                <a16:creationId xmlns:a16="http://schemas.microsoft.com/office/drawing/2014/main" id="{B1E38D94-2EDC-ECEA-ED58-FBFBAF6C9420}"/>
              </a:ext>
            </a:extLst>
          </p:cNvPr>
          <p:cNvPicPr>
            <a:picLocks noChangeAspect="1"/>
          </p:cNvPicPr>
          <p:nvPr/>
        </p:nvPicPr>
        <p:blipFill>
          <a:blip r:embed="rId3"/>
          <a:stretch>
            <a:fillRect/>
          </a:stretch>
        </p:blipFill>
        <p:spPr>
          <a:xfrm>
            <a:off x="10154875" y="244204"/>
            <a:ext cx="1769706" cy="637394"/>
          </a:xfrm>
          <a:prstGeom prst="rect">
            <a:avLst/>
          </a:prstGeom>
        </p:spPr>
      </p:pic>
    </p:spTree>
    <p:extLst>
      <p:ext uri="{BB962C8B-B14F-4D97-AF65-F5344CB8AC3E}">
        <p14:creationId xmlns:p14="http://schemas.microsoft.com/office/powerpoint/2010/main" val="2922740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מוטיבציה ומטרות</a:t>
            </a:r>
            <a:endParaRPr lang="en-US" dirty="0">
              <a:latin typeface="David" panose="020E0502060401010101" pitchFamily="34" charset="-79"/>
              <a:cs typeface="David" panose="020E0502060401010101" pitchFamily="34" charset="-79"/>
            </a:endParaRPr>
          </a:p>
        </p:txBody>
      </p:sp>
      <p:sp>
        <p:nvSpPr>
          <p:cNvPr id="5" name="Content Placeholder 4"/>
          <p:cNvSpPr>
            <a:spLocks noGrp="1"/>
          </p:cNvSpPr>
          <p:nvPr>
            <p:ph idx="1"/>
          </p:nvPr>
        </p:nvSpPr>
        <p:spPr>
          <a:xfrm>
            <a:off x="838200" y="1069675"/>
            <a:ext cx="10515600" cy="5107288"/>
          </a:xfrm>
        </p:spPr>
        <p:txBody>
          <a:bodyPr>
            <a:normAutofit lnSpcReduction="10000"/>
          </a:bodyPr>
          <a:lstStyle/>
          <a:p>
            <a:pPr algn="just" rtl="1">
              <a:lnSpc>
                <a:spcPct val="200000"/>
              </a:lnSpc>
            </a:pPr>
            <a:r>
              <a:rPr lang="he-IL" sz="2000" kern="0" dirty="0">
                <a:latin typeface="David" panose="020E0502060401010101" pitchFamily="34" charset="-79"/>
                <a:cs typeface="David" panose="020E0502060401010101" pitchFamily="34" charset="-79"/>
              </a:rPr>
              <a:t>מהות הפרויקט היא ליצור </a:t>
            </a:r>
            <a:r>
              <a:rPr lang="he-IL" sz="2000" b="1" kern="0" dirty="0">
                <a:latin typeface="David" panose="020E0502060401010101" pitchFamily="34" charset="-79"/>
                <a:cs typeface="David" panose="020E0502060401010101" pitchFamily="34" charset="-79"/>
              </a:rPr>
              <a:t>סביבת עבודה ידידותית אשר כניסותיה </a:t>
            </a:r>
            <a:r>
              <a:rPr lang="he-IL" sz="2000" kern="0" dirty="0">
                <a:latin typeface="David" panose="020E0502060401010101" pitchFamily="34" charset="-79"/>
                <a:cs typeface="David" panose="020E0502060401010101" pitchFamily="34" charset="-79"/>
              </a:rPr>
              <a:t>יהיו סנסורים (מיקרופון, מצלמה וחיישן </a:t>
            </a:r>
            <a:r>
              <a:rPr lang="en-US" sz="2000" kern="0" dirty="0">
                <a:latin typeface="David" panose="020E0502060401010101" pitchFamily="34" charset="-79"/>
                <a:cs typeface="David" panose="020E0502060401010101" pitchFamily="34" charset="-79"/>
              </a:rPr>
              <a:t>LIDAR</a:t>
            </a:r>
            <a:r>
              <a:rPr lang="he-IL" sz="2000" kern="0" dirty="0">
                <a:latin typeface="David" panose="020E0502060401010101" pitchFamily="34" charset="-79"/>
                <a:cs typeface="David" panose="020E0502060401010101" pitchFamily="34" charset="-79"/>
              </a:rPr>
              <a:t>) ויציאותיה יהיו חיווי של תאורה, קול או חיווי ויזואלי בהתאם לדרישת המשתמש.</a:t>
            </a:r>
          </a:p>
          <a:p>
            <a:pPr algn="just" rtl="1">
              <a:lnSpc>
                <a:spcPct val="200000"/>
              </a:lnSpc>
            </a:pPr>
            <a:r>
              <a:rPr lang="he-IL" sz="2000" kern="0" dirty="0">
                <a:latin typeface="David" panose="020E0502060401010101" pitchFamily="34" charset="-79"/>
                <a:cs typeface="David" panose="020E0502060401010101" pitchFamily="34" charset="-79"/>
              </a:rPr>
              <a:t>פרויקט זה מכיל </a:t>
            </a:r>
            <a:r>
              <a:rPr lang="he-IL" sz="2000" b="1" kern="0" dirty="0">
                <a:latin typeface="David" panose="020E0502060401010101" pitchFamily="34" charset="-79"/>
                <a:cs typeface="David" panose="020E0502060401010101" pitchFamily="34" charset="-79"/>
              </a:rPr>
              <a:t>תיעוד מפורט של החומרה והתוכנה והממשק בניהם</a:t>
            </a:r>
            <a:r>
              <a:rPr lang="he-IL" sz="2000" kern="0" dirty="0">
                <a:latin typeface="David" panose="020E0502060401010101" pitchFamily="34" charset="-79"/>
                <a:cs typeface="David" panose="020E0502060401010101" pitchFamily="34" charset="-79"/>
              </a:rPr>
              <a:t>, זאת על מנת להקל על אלו שישתמשו בתשתית זו וירצו לשפרה.</a:t>
            </a:r>
          </a:p>
          <a:p>
            <a:pPr algn="just" rtl="1">
              <a:lnSpc>
                <a:spcPct val="200000"/>
              </a:lnSpc>
            </a:pPr>
            <a:r>
              <a:rPr lang="he-IL" sz="2000" kern="0" dirty="0">
                <a:latin typeface="David" panose="020E0502060401010101" pitchFamily="34" charset="-79"/>
                <a:cs typeface="David" panose="020E0502060401010101" pitchFamily="34" charset="-79"/>
              </a:rPr>
              <a:t>התיעוד יכיל פירוט של </a:t>
            </a:r>
            <a:r>
              <a:rPr lang="he-IL" sz="2000" b="1" kern="0" dirty="0">
                <a:latin typeface="David" panose="020E0502060401010101" pitchFamily="34" charset="-79"/>
                <a:cs typeface="David" panose="020E0502060401010101" pitchFamily="34" charset="-79"/>
              </a:rPr>
              <a:t>סביבת העבודה</a:t>
            </a:r>
            <a:r>
              <a:rPr lang="he-IL" sz="2000" kern="0" dirty="0">
                <a:latin typeface="David" panose="020E0502060401010101" pitchFamily="34" charset="-79"/>
                <a:cs typeface="David" panose="020E0502060401010101" pitchFamily="34" charset="-79"/>
              </a:rPr>
              <a:t>, </a:t>
            </a:r>
            <a:r>
              <a:rPr lang="he-IL" sz="2000" b="1" kern="0" dirty="0">
                <a:latin typeface="David" panose="020E0502060401010101" pitchFamily="34" charset="-79"/>
                <a:cs typeface="David" panose="020E0502060401010101" pitchFamily="34" charset="-79"/>
              </a:rPr>
              <a:t>הרכיבים השונים בה</a:t>
            </a:r>
            <a:r>
              <a:rPr lang="he-IL" sz="2000" kern="0" dirty="0">
                <a:latin typeface="David" panose="020E0502060401010101" pitchFamily="34" charset="-79"/>
                <a:cs typeface="David" panose="020E0502060401010101" pitchFamily="34" charset="-79"/>
              </a:rPr>
              <a:t>, כל </a:t>
            </a:r>
            <a:r>
              <a:rPr lang="he-IL" sz="2000" b="1" kern="0" dirty="0">
                <a:latin typeface="David" panose="020E0502060401010101" pitchFamily="34" charset="-79"/>
                <a:cs typeface="David" panose="020E0502060401010101" pitchFamily="34" charset="-79"/>
              </a:rPr>
              <a:t>חיבור וחיבור שיעשה </a:t>
            </a:r>
            <a:r>
              <a:rPr lang="he-IL" sz="2000" kern="0" dirty="0">
                <a:latin typeface="David" panose="020E0502060401010101" pitchFamily="34" charset="-79"/>
                <a:cs typeface="David" panose="020E0502060401010101" pitchFamily="34" charset="-79"/>
              </a:rPr>
              <a:t>בסביבת העבודה וכל </a:t>
            </a:r>
            <a:r>
              <a:rPr lang="he-IL" sz="2000" b="1" kern="0" dirty="0">
                <a:latin typeface="David" panose="020E0502060401010101" pitchFamily="34" charset="-79"/>
                <a:cs typeface="David" panose="020E0502060401010101" pitchFamily="34" charset="-79"/>
              </a:rPr>
              <a:t>התוכנה</a:t>
            </a:r>
            <a:r>
              <a:rPr lang="he-IL" sz="2000" kern="0" dirty="0">
                <a:latin typeface="David" panose="020E0502060401010101" pitchFamily="34" charset="-79"/>
                <a:cs typeface="David" panose="020E0502060401010101" pitchFamily="34" charset="-79"/>
              </a:rPr>
              <a:t> שבה נעשה פירוט לרבות הקוד להפעלת וההתמודדות עם התרחישים השונים.</a:t>
            </a:r>
          </a:p>
          <a:p>
            <a:pPr algn="just" rtl="1">
              <a:lnSpc>
                <a:spcPct val="200000"/>
              </a:lnSpc>
            </a:pPr>
            <a:r>
              <a:rPr lang="he-IL" sz="2000" kern="0" dirty="0">
                <a:latin typeface="David" panose="020E0502060401010101" pitchFamily="34" charset="-79"/>
                <a:cs typeface="David" panose="020E0502060401010101" pitchFamily="34" charset="-79"/>
              </a:rPr>
              <a:t>בניית מבדקים וניסויי עבודה לחיישנים. בדיקת תקינות החיישנים, הצגת התוכן הנקלט ובניית ניסויי התראה בהם החיישנים יתריעו מפני הופעת אובייקט במחקר שהוגדר מראש.</a:t>
            </a:r>
            <a:endParaRPr lang="en-US" sz="2000" kern="0" dirty="0">
              <a:latin typeface="David" panose="020E0502060401010101" pitchFamily="34" charset="-79"/>
              <a:cs typeface="David" panose="020E0502060401010101" pitchFamily="34" charset="-79"/>
            </a:endParaRPr>
          </a:p>
          <a:p>
            <a:pPr marL="0" indent="0" algn="just" rtl="1">
              <a:lnSpc>
                <a:spcPct val="150000"/>
              </a:lnSpc>
              <a:buNone/>
            </a:pPr>
            <a:endParaRPr lang="en-US" sz="2000"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19/3/2024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3</a:t>
            </a:fld>
            <a:endParaRPr lang="en-US"/>
          </a:p>
        </p:txBody>
      </p:sp>
      <p:pic>
        <p:nvPicPr>
          <p:cNvPr id="2" name="תמונה 1">
            <a:extLst>
              <a:ext uri="{FF2B5EF4-FFF2-40B4-BE49-F238E27FC236}">
                <a16:creationId xmlns:a16="http://schemas.microsoft.com/office/drawing/2014/main" id="{12C4BAE2-B9C7-D7EA-84A2-B925C7390989}"/>
              </a:ext>
            </a:extLst>
          </p:cNvPr>
          <p:cNvPicPr>
            <a:picLocks noChangeAspect="1"/>
          </p:cNvPicPr>
          <p:nvPr/>
        </p:nvPicPr>
        <p:blipFill>
          <a:blip r:embed="rId3"/>
          <a:stretch>
            <a:fillRect/>
          </a:stretch>
        </p:blipFill>
        <p:spPr>
          <a:xfrm>
            <a:off x="10154875" y="244204"/>
            <a:ext cx="1769706" cy="637394"/>
          </a:xfrm>
          <a:prstGeom prst="rect">
            <a:avLst/>
          </a:prstGeom>
        </p:spPr>
      </p:pic>
    </p:spTree>
    <p:extLst>
      <p:ext uri="{BB962C8B-B14F-4D97-AF65-F5344CB8AC3E}">
        <p14:creationId xmlns:p14="http://schemas.microsoft.com/office/powerpoint/2010/main" val="44586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Autofit/>
          </a:bodyPr>
          <a:lstStyle/>
          <a:p>
            <a:pPr algn="ctr" rtl="1"/>
            <a:r>
              <a:rPr lang="he-IL" sz="4000" dirty="0">
                <a:latin typeface="David" panose="020E0502060401010101" pitchFamily="34" charset="-79"/>
                <a:cs typeface="David" panose="020E0502060401010101" pitchFamily="34" charset="-79"/>
              </a:rPr>
              <a:t>שיטות ומימוש</a:t>
            </a:r>
            <a:endParaRPr lang="en-US" sz="4000"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19/3/2024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4</a:t>
            </a:fld>
            <a:endParaRPr lang="en-US"/>
          </a:p>
        </p:txBody>
      </p:sp>
      <p:pic>
        <p:nvPicPr>
          <p:cNvPr id="2" name="תמונה 1">
            <a:extLst>
              <a:ext uri="{FF2B5EF4-FFF2-40B4-BE49-F238E27FC236}">
                <a16:creationId xmlns:a16="http://schemas.microsoft.com/office/drawing/2014/main" id="{165D884C-DC21-1DEE-CC59-89C5FA5E8B52}"/>
              </a:ext>
            </a:extLst>
          </p:cNvPr>
          <p:cNvPicPr>
            <a:picLocks noChangeAspect="1"/>
          </p:cNvPicPr>
          <p:nvPr/>
        </p:nvPicPr>
        <p:blipFill>
          <a:blip r:embed="rId3"/>
          <a:stretch>
            <a:fillRect/>
          </a:stretch>
        </p:blipFill>
        <p:spPr>
          <a:xfrm>
            <a:off x="10154875" y="244204"/>
            <a:ext cx="1769706" cy="637394"/>
          </a:xfrm>
          <a:prstGeom prst="rect">
            <a:avLst/>
          </a:prstGeom>
        </p:spPr>
      </p:pic>
      <p:sp>
        <p:nvSpPr>
          <p:cNvPr id="7" name="תיבת טקסט 6">
            <a:extLst>
              <a:ext uri="{FF2B5EF4-FFF2-40B4-BE49-F238E27FC236}">
                <a16:creationId xmlns:a16="http://schemas.microsoft.com/office/drawing/2014/main" id="{4E09F73E-A15A-A461-2742-F8205D6A144A}"/>
              </a:ext>
            </a:extLst>
          </p:cNvPr>
          <p:cNvSpPr txBox="1"/>
          <p:nvPr/>
        </p:nvSpPr>
        <p:spPr>
          <a:xfrm>
            <a:off x="772026" y="1306878"/>
            <a:ext cx="10647947" cy="3661002"/>
          </a:xfrm>
          <a:prstGeom prst="rect">
            <a:avLst/>
          </a:prstGeom>
          <a:noFill/>
        </p:spPr>
        <p:txBody>
          <a:bodyPr wrap="square">
            <a:spAutoFit/>
          </a:bodyPr>
          <a:lstStyle/>
          <a:p>
            <a:pPr marL="0" indent="0" algn="r" rtl="1">
              <a:lnSpc>
                <a:spcPct val="120000"/>
              </a:lnSpc>
              <a:spcAft>
                <a:spcPts val="600"/>
              </a:spcAft>
              <a:buNone/>
            </a:pPr>
            <a:r>
              <a:rPr lang="he-IL" u="sng" dirty="0">
                <a:latin typeface="David" panose="020E0502060401010101" pitchFamily="34" charset="-79"/>
                <a:cs typeface="David" panose="020E0502060401010101" pitchFamily="34" charset="-79"/>
              </a:rPr>
              <a:t>אופן מימוש הפרויקט:</a:t>
            </a:r>
          </a:p>
          <a:p>
            <a:pPr marL="342900" marR="0" lvl="0" indent="-342900" algn="just" rtl="1">
              <a:lnSpc>
                <a:spcPct val="120000"/>
              </a:lnSpc>
              <a:spcBef>
                <a:spcPts val="600"/>
              </a:spcBef>
              <a:spcAft>
                <a:spcPts val="600"/>
              </a:spcAft>
              <a:buFont typeface="Symbol" panose="05050102010706020507" pitchFamily="18" charset="2"/>
              <a:buChar char=""/>
            </a:pPr>
            <a:r>
              <a:rPr lang="he-IL" sz="1800" dirty="0">
                <a:effectLst/>
                <a:latin typeface="David" panose="020E0502060401010101" pitchFamily="34" charset="-79"/>
                <a:ea typeface="Times New Roman" panose="02020603050405020304" pitchFamily="18" charset="0"/>
                <a:cs typeface="David" panose="020E0502060401010101" pitchFamily="34" charset="-79"/>
              </a:rPr>
              <a:t>הגדרת הסנסורים והיציאות הנדרשות לפרויקט, ובחירת כלל החומרה שתתאים באופן מרבי לדרישות הפרויקט.</a:t>
            </a:r>
            <a:endParaRPr lang="en-US" sz="1800" dirty="0">
              <a:effectLst/>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20000"/>
              </a:lnSpc>
              <a:spcBef>
                <a:spcPts val="600"/>
              </a:spcBef>
              <a:spcAft>
                <a:spcPts val="600"/>
              </a:spcAft>
              <a:buFont typeface="Symbol" panose="05050102010706020507" pitchFamily="18" charset="2"/>
              <a:buChar char=""/>
            </a:pPr>
            <a:r>
              <a:rPr lang="he-IL" sz="1800" dirty="0">
                <a:effectLst/>
                <a:latin typeface="David" panose="020E0502060401010101" pitchFamily="34" charset="-79"/>
                <a:ea typeface="Times New Roman" panose="02020603050405020304" pitchFamily="18" charset="0"/>
                <a:cs typeface="David" panose="020E0502060401010101" pitchFamily="34" charset="-79"/>
              </a:rPr>
              <a:t>החלטה על גרסאות תוכנה בהתאם לרכיבים השונים. ביצוע התקנות וכתיבת תדריכי ההתקנה.</a:t>
            </a:r>
            <a:endParaRPr lang="en-US" sz="1800" dirty="0">
              <a:effectLst/>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20000"/>
              </a:lnSpc>
              <a:spcBef>
                <a:spcPts val="600"/>
              </a:spcBef>
              <a:spcAft>
                <a:spcPts val="600"/>
              </a:spcAft>
              <a:buFont typeface="Symbol" panose="05050102010706020507" pitchFamily="18" charset="2"/>
              <a:buChar char=""/>
            </a:pPr>
            <a:r>
              <a:rPr lang="he-IL" sz="1800" b="1" dirty="0">
                <a:effectLst/>
                <a:latin typeface="David" panose="020E0502060401010101" pitchFamily="34" charset="-79"/>
                <a:ea typeface="Times New Roman" panose="02020603050405020304" pitchFamily="18" charset="0"/>
                <a:cs typeface="David" panose="020E0502060401010101" pitchFamily="34" charset="-79"/>
              </a:rPr>
              <a:t>כתיבת התוכנה </a:t>
            </a:r>
            <a:r>
              <a:rPr lang="he-IL" sz="1800" dirty="0">
                <a:effectLst/>
                <a:latin typeface="David" panose="020E0502060401010101" pitchFamily="34" charset="-79"/>
                <a:ea typeface="Times New Roman" panose="02020603050405020304" pitchFamily="18" charset="0"/>
                <a:cs typeface="David" panose="020E0502060401010101" pitchFamily="34" charset="-79"/>
              </a:rPr>
              <a:t>להרצת הבדיקות השונות והתקשורת בין הרכיבים בסביבת העבודה. כתיבת בדיקות תקינות החיישנים והתוכניות לביצוע התרעה ממכשולים באמצעות החיישנים. </a:t>
            </a:r>
          </a:p>
          <a:p>
            <a:pPr marL="342900" indent="-342900" algn="just" rtl="1">
              <a:lnSpc>
                <a:spcPct val="120000"/>
              </a:lnSpc>
              <a:spcBef>
                <a:spcPts val="600"/>
              </a:spcBef>
              <a:spcAft>
                <a:spcPts val="600"/>
              </a:spcAft>
              <a:buFont typeface="Symbol" panose="05050102010706020507" pitchFamily="18" charset="2"/>
              <a:buChar char=""/>
            </a:pPr>
            <a:r>
              <a:rPr lang="he-IL" sz="1800" dirty="0">
                <a:effectLst/>
                <a:latin typeface="David" panose="020E0502060401010101" pitchFamily="34" charset="-79"/>
                <a:ea typeface="Times New Roman" panose="02020603050405020304" pitchFamily="18" charset="0"/>
                <a:cs typeface="David" panose="020E0502060401010101" pitchFamily="34" charset="-79"/>
              </a:rPr>
              <a:t>כתיבת אלגוריתם לזיהוי ואזהרה של מכשולים.</a:t>
            </a:r>
            <a:endParaRPr lang="en-US" sz="1800" dirty="0">
              <a:effectLst/>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20000"/>
              </a:lnSpc>
              <a:spcBef>
                <a:spcPts val="600"/>
              </a:spcBef>
              <a:spcAft>
                <a:spcPts val="600"/>
              </a:spcAft>
              <a:buFont typeface="Symbol" panose="05050102010706020507" pitchFamily="18" charset="2"/>
              <a:buChar char=""/>
            </a:pPr>
            <a:r>
              <a:rPr lang="he-IL" sz="1800" dirty="0">
                <a:effectLst/>
                <a:latin typeface="David" panose="020E0502060401010101" pitchFamily="34" charset="-79"/>
                <a:ea typeface="Times New Roman" panose="02020603050405020304" pitchFamily="18" charset="0"/>
                <a:cs typeface="David" panose="020E0502060401010101" pitchFamily="34" charset="-79"/>
              </a:rPr>
              <a:t>ביצוע </a:t>
            </a:r>
            <a:r>
              <a:rPr lang="he-IL" sz="1800" b="1" dirty="0">
                <a:effectLst/>
                <a:latin typeface="David" panose="020E0502060401010101" pitchFamily="34" charset="-79"/>
                <a:ea typeface="Times New Roman" panose="02020603050405020304" pitchFamily="18" charset="0"/>
                <a:cs typeface="David" panose="020E0502060401010101" pitchFamily="34" charset="-79"/>
              </a:rPr>
              <a:t>מבדקים על הסנסורים</a:t>
            </a:r>
            <a:r>
              <a:rPr lang="he-IL" sz="1800" dirty="0">
                <a:effectLst/>
                <a:latin typeface="David" panose="020E0502060401010101" pitchFamily="34" charset="-79"/>
                <a:ea typeface="Times New Roman" panose="02020603050405020304" pitchFamily="18" charset="0"/>
                <a:cs typeface="David" panose="020E0502060401010101" pitchFamily="34" charset="-79"/>
              </a:rPr>
              <a:t>. </a:t>
            </a:r>
          </a:p>
          <a:p>
            <a:pPr marL="342900" marR="0" lvl="0" indent="-342900" algn="just" rtl="1">
              <a:lnSpc>
                <a:spcPct val="120000"/>
              </a:lnSpc>
              <a:spcBef>
                <a:spcPts val="600"/>
              </a:spcBef>
              <a:spcAft>
                <a:spcPts val="600"/>
              </a:spcAft>
              <a:buFont typeface="Symbol" panose="05050102010706020507" pitchFamily="18" charset="2"/>
              <a:buChar char=""/>
            </a:pPr>
            <a:r>
              <a:rPr lang="he-IL" sz="1800" b="1" dirty="0">
                <a:effectLst/>
                <a:latin typeface="David" panose="020E0502060401010101" pitchFamily="34" charset="-79"/>
                <a:ea typeface="Times New Roman" panose="02020603050405020304" pitchFamily="18" charset="0"/>
                <a:cs typeface="David" panose="020E0502060401010101" pitchFamily="34" charset="-79"/>
              </a:rPr>
              <a:t>תיעוד מפורט </a:t>
            </a:r>
            <a:r>
              <a:rPr lang="he-IL" sz="1800" dirty="0">
                <a:effectLst/>
                <a:latin typeface="David" panose="020E0502060401010101" pitchFamily="34" charset="-79"/>
                <a:ea typeface="Times New Roman" panose="02020603050405020304" pitchFamily="18" charset="0"/>
                <a:cs typeface="David" panose="020E0502060401010101" pitchFamily="34" charset="-79"/>
              </a:rPr>
              <a:t>של החומרה בה נעשה שימוש וגרסאות התוכנה שבהן נעשה שימוש בבניית התשתית ובשימושה.</a:t>
            </a:r>
            <a:endParaRPr lang="en-US" sz="1800" dirty="0">
              <a:effectLst/>
              <a:latin typeface="David" panose="020E0502060401010101" pitchFamily="34" charset="-79"/>
              <a:ea typeface="Times New Roman" panose="02020603050405020304" pitchFamily="18" charset="0"/>
              <a:cs typeface="David" panose="020E0502060401010101" pitchFamily="34" charset="-79"/>
            </a:endParaRPr>
          </a:p>
        </p:txBody>
      </p:sp>
    </p:spTree>
    <p:extLst>
      <p:ext uri="{BB962C8B-B14F-4D97-AF65-F5344CB8AC3E}">
        <p14:creationId xmlns:p14="http://schemas.microsoft.com/office/powerpoint/2010/main" val="2738686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Autofit/>
          </a:bodyPr>
          <a:lstStyle/>
          <a:p>
            <a:pPr algn="ctr" rtl="1"/>
            <a:r>
              <a:rPr lang="he-IL" sz="4000" dirty="0">
                <a:latin typeface="David" panose="020E0502060401010101" pitchFamily="34" charset="-79"/>
                <a:cs typeface="David" panose="020E0502060401010101" pitchFamily="34" charset="-79"/>
              </a:rPr>
              <a:t>תוצרי הפרויקט</a:t>
            </a:r>
            <a:endParaRPr lang="en-US" sz="4000" dirty="0">
              <a:latin typeface="David" panose="020E0502060401010101" pitchFamily="34" charset="-79"/>
              <a:cs typeface="David" panose="020E0502060401010101" pitchFamily="34" charset="-79"/>
            </a:endParaRPr>
          </a:p>
        </p:txBody>
      </p:sp>
      <p:sp>
        <p:nvSpPr>
          <p:cNvPr id="5" name="Content Placeholder 4"/>
          <p:cNvSpPr>
            <a:spLocks noGrp="1"/>
          </p:cNvSpPr>
          <p:nvPr>
            <p:ph idx="1"/>
          </p:nvPr>
        </p:nvSpPr>
        <p:spPr>
          <a:xfrm>
            <a:off x="703385" y="1069675"/>
            <a:ext cx="10650415" cy="5431580"/>
          </a:xfrm>
        </p:spPr>
        <p:txBody>
          <a:bodyPr>
            <a:noAutofit/>
          </a:bodyPr>
          <a:lstStyle/>
          <a:p>
            <a:pPr marL="342900" marR="0" lvl="0" indent="-342900" algn="just" rtl="1">
              <a:lnSpc>
                <a:spcPct val="150000"/>
              </a:lnSpc>
              <a:spcBef>
                <a:spcPts val="600"/>
              </a:spcBef>
              <a:spcAft>
                <a:spcPts val="600"/>
              </a:spcAft>
              <a:buFont typeface="Symbol" panose="05050102010706020507" pitchFamily="18" charset="2"/>
              <a:buChar char=""/>
            </a:pPr>
            <a:r>
              <a:rPr lang="he-IL" sz="1800" b="1" dirty="0">
                <a:latin typeface="David" panose="020E0502060401010101" pitchFamily="34" charset="-79"/>
                <a:ea typeface="Times New Roman" panose="02020603050405020304" pitchFamily="18" charset="0"/>
                <a:cs typeface="David" panose="020E0502060401010101" pitchFamily="34" charset="-79"/>
              </a:rPr>
              <a:t>מסמך הגדרת חיישנים </a:t>
            </a:r>
            <a:r>
              <a:rPr lang="he-IL" sz="1800" dirty="0">
                <a:latin typeface="David" panose="020E0502060401010101" pitchFamily="34" charset="-79"/>
                <a:ea typeface="Times New Roman" panose="02020603050405020304" pitchFamily="18" charset="0"/>
                <a:cs typeface="David" panose="020E0502060401010101" pitchFamily="34" charset="-79"/>
              </a:rPr>
              <a:t>אשר מכיל את כלל האפשרויות לכל סנסור, מידע עליהם, עלות, יתרונות וחסרונות, המבדקים השונים אשר אפשר לבצע עבור כל סוג.</a:t>
            </a:r>
            <a:endParaRPr lang="en-US" sz="1800" dirty="0">
              <a:effectLst/>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r>
              <a:rPr lang="he-IL" sz="1800" b="1" dirty="0">
                <a:effectLst/>
                <a:latin typeface="David" panose="020E0502060401010101" pitchFamily="34" charset="-79"/>
                <a:ea typeface="Times New Roman" panose="02020603050405020304" pitchFamily="18" charset="0"/>
                <a:cs typeface="David" panose="020E0502060401010101" pitchFamily="34" charset="-79"/>
              </a:rPr>
              <a:t>מסמך</a:t>
            </a:r>
            <a:r>
              <a:rPr lang="he-IL" sz="1800" dirty="0">
                <a:effectLst/>
                <a:latin typeface="David" panose="020E0502060401010101" pitchFamily="34" charset="-79"/>
                <a:ea typeface="Times New Roman" panose="02020603050405020304" pitchFamily="18" charset="0"/>
                <a:cs typeface="David" panose="020E0502060401010101" pitchFamily="34" charset="-79"/>
              </a:rPr>
              <a:t> שמתאר באופן מפורט וויזואלי את החיבורים השונים ואת ההפעלה של כל אחד מרכיבי המערכת. </a:t>
            </a:r>
            <a:endParaRPr lang="en-US" sz="1800" dirty="0">
              <a:effectLst/>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r>
              <a:rPr lang="he-IL" sz="1800" b="1" dirty="0">
                <a:latin typeface="David" panose="020E0502060401010101" pitchFamily="34" charset="-79"/>
                <a:cs typeface="David" panose="020E0502060401010101" pitchFamily="34" charset="-79"/>
              </a:rPr>
              <a:t>שרטוט המעגל </a:t>
            </a:r>
            <a:r>
              <a:rPr lang="he-IL" sz="1800" dirty="0">
                <a:latin typeface="David" panose="020E0502060401010101" pitchFamily="34" charset="-79"/>
                <a:cs typeface="David" panose="020E0502060401010101" pitchFamily="34" charset="-79"/>
              </a:rPr>
              <a:t>עם כלל הרכיבים.</a:t>
            </a:r>
            <a:endParaRPr lang="en-US" sz="1800" dirty="0">
              <a:latin typeface="David" panose="020E0502060401010101" pitchFamily="34" charset="-79"/>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r>
              <a:rPr lang="he-IL" sz="1800" b="1" dirty="0">
                <a:effectLst/>
                <a:latin typeface="David" panose="020E0502060401010101" pitchFamily="34" charset="-79"/>
                <a:ea typeface="Times New Roman" panose="02020603050405020304" pitchFamily="18" charset="0"/>
                <a:cs typeface="David" panose="020E0502060401010101" pitchFamily="34" charset="-79"/>
              </a:rPr>
              <a:t>תיאור מילולי </a:t>
            </a:r>
            <a:r>
              <a:rPr lang="he-IL" sz="1800" dirty="0">
                <a:effectLst/>
                <a:latin typeface="David" panose="020E0502060401010101" pitchFamily="34" charset="-79"/>
                <a:ea typeface="Times New Roman" panose="02020603050405020304" pitchFamily="18" charset="0"/>
                <a:cs typeface="David" panose="020E0502060401010101" pitchFamily="34" charset="-79"/>
              </a:rPr>
              <a:t>של סביבת העבודה.</a:t>
            </a:r>
            <a:endParaRPr lang="en-US" sz="1800" dirty="0">
              <a:effectLst/>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r>
              <a:rPr lang="he-IL" sz="1800" b="1" dirty="0">
                <a:effectLst/>
                <a:latin typeface="David" panose="020E0502060401010101" pitchFamily="34" charset="-79"/>
                <a:ea typeface="Times New Roman" panose="02020603050405020304" pitchFamily="18" charset="0"/>
                <a:cs typeface="David" panose="020E0502060401010101" pitchFamily="34" charset="-79"/>
              </a:rPr>
              <a:t>תיאור התוכנה </a:t>
            </a:r>
            <a:r>
              <a:rPr lang="he-IL" sz="1800" dirty="0">
                <a:effectLst/>
                <a:latin typeface="David" panose="020E0502060401010101" pitchFamily="34" charset="-79"/>
                <a:ea typeface="Times New Roman" panose="02020603050405020304" pitchFamily="18" charset="0"/>
                <a:cs typeface="David" panose="020E0502060401010101" pitchFamily="34" charset="-79"/>
              </a:rPr>
              <a:t>שנכתבה ב</a:t>
            </a:r>
            <a:r>
              <a:rPr lang="en-US" sz="1800" dirty="0">
                <a:effectLst/>
                <a:latin typeface="David" panose="020E0502060401010101" pitchFamily="34" charset="-79"/>
                <a:ea typeface="Times New Roman" panose="02020603050405020304" pitchFamily="18" charset="0"/>
                <a:cs typeface="David" panose="020E0502060401010101" pitchFamily="34" charset="-79"/>
              </a:rPr>
              <a:t>Python  </a:t>
            </a:r>
            <a:r>
              <a:rPr lang="he-IL" sz="1800" dirty="0">
                <a:effectLst/>
                <a:latin typeface="David" panose="020E0502060401010101" pitchFamily="34" charset="-79"/>
                <a:ea typeface="Times New Roman" panose="02020603050405020304" pitchFamily="18" charset="0"/>
                <a:cs typeface="David" panose="020E0502060401010101" pitchFamily="34" charset="-79"/>
              </a:rPr>
              <a:t> לעבודה מול כל אחד מהרכיבים בסביבת העבודה.</a:t>
            </a:r>
          </a:p>
          <a:p>
            <a:pPr marL="342900" marR="0" lvl="0" indent="-342900" algn="just" rtl="1">
              <a:lnSpc>
                <a:spcPct val="150000"/>
              </a:lnSpc>
              <a:spcBef>
                <a:spcPts val="600"/>
              </a:spcBef>
              <a:spcAft>
                <a:spcPts val="600"/>
              </a:spcAft>
              <a:buFont typeface="Symbol" panose="05050102010706020507" pitchFamily="18" charset="2"/>
              <a:buChar char=""/>
            </a:pPr>
            <a:r>
              <a:rPr lang="he-IL" sz="1800" b="1" dirty="0">
                <a:latin typeface="David" panose="020E0502060401010101" pitchFamily="34" charset="-79"/>
                <a:ea typeface="Times New Roman" panose="02020603050405020304" pitchFamily="18" charset="0"/>
                <a:cs typeface="David" panose="020E0502060401010101" pitchFamily="34" charset="-79"/>
              </a:rPr>
              <a:t>תיאור אלגוריתמי הבדיקה</a:t>
            </a:r>
            <a:r>
              <a:rPr lang="he-IL" sz="1800" dirty="0">
                <a:latin typeface="David" panose="020E0502060401010101" pitchFamily="34" charset="-79"/>
                <a:ea typeface="Times New Roman" panose="02020603050405020304" pitchFamily="18" charset="0"/>
                <a:cs typeface="David" panose="020E0502060401010101" pitchFamily="34" charset="-79"/>
              </a:rPr>
              <a:t> עבור על אחד מהחיישנים.</a:t>
            </a:r>
            <a:endParaRPr lang="he-IL" sz="1800" dirty="0">
              <a:effectLst/>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r>
              <a:rPr lang="he-IL" sz="1800" b="1" dirty="0">
                <a:latin typeface="David" panose="020E0502060401010101" pitchFamily="34" charset="-79"/>
                <a:cs typeface="David" panose="020E0502060401010101" pitchFamily="34" charset="-79"/>
              </a:rPr>
              <a:t>מדריך </a:t>
            </a:r>
            <a:r>
              <a:rPr lang="he-IL" sz="1800" dirty="0">
                <a:latin typeface="David" panose="020E0502060401010101" pitchFamily="34" charset="-79"/>
                <a:cs typeface="David" panose="020E0502060401010101" pitchFamily="34" charset="-79"/>
              </a:rPr>
              <a:t>כתוב לשימוש בתשתית ובקוד המשויך לה ולכל סנסור.</a:t>
            </a:r>
            <a:endParaRPr lang="he-IL" sz="1800" b="1" dirty="0">
              <a:latin typeface="David" panose="020E0502060401010101" pitchFamily="34" charset="-79"/>
              <a:cs typeface="David" panose="020E0502060401010101" pitchFamily="34" charset="-79"/>
            </a:endParaRPr>
          </a:p>
          <a:p>
            <a:pPr marL="0" marR="0" lvl="0" indent="0" algn="just" rtl="1">
              <a:lnSpc>
                <a:spcPct val="150000"/>
              </a:lnSpc>
              <a:spcBef>
                <a:spcPts val="600"/>
              </a:spcBef>
              <a:spcAft>
                <a:spcPts val="600"/>
              </a:spcAft>
              <a:buNone/>
            </a:pPr>
            <a:endParaRPr lang="en-US" sz="1800" dirty="0">
              <a:effectLst/>
              <a:latin typeface="David" panose="020E0502060401010101" pitchFamily="34" charset="-79"/>
              <a:ea typeface="Times New Roman" panose="02020603050405020304" pitchFamily="18" charset="0"/>
              <a:cs typeface="David" panose="020E0502060401010101" pitchFamily="34" charset="-79"/>
            </a:endParaRPr>
          </a:p>
          <a:p>
            <a:pPr algn="r" rtl="1"/>
            <a:endParaRPr lang="he-IL" sz="1800" dirty="0">
              <a:latin typeface="David" panose="020E0502060401010101" pitchFamily="34" charset="-79"/>
              <a:cs typeface="David" panose="020E0502060401010101" pitchFamily="34" charset="-79"/>
            </a:endParaRPr>
          </a:p>
          <a:p>
            <a:pPr algn="r" rtl="1"/>
            <a:endParaRPr lang="en-US" sz="1800"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19/3/2024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5</a:t>
            </a:fld>
            <a:endParaRPr lang="en-US"/>
          </a:p>
        </p:txBody>
      </p:sp>
      <p:pic>
        <p:nvPicPr>
          <p:cNvPr id="2" name="תמונה 1">
            <a:extLst>
              <a:ext uri="{FF2B5EF4-FFF2-40B4-BE49-F238E27FC236}">
                <a16:creationId xmlns:a16="http://schemas.microsoft.com/office/drawing/2014/main" id="{BE2C67AA-25E7-CA47-6250-5133B33350DB}"/>
              </a:ext>
            </a:extLst>
          </p:cNvPr>
          <p:cNvPicPr>
            <a:picLocks noChangeAspect="1"/>
          </p:cNvPicPr>
          <p:nvPr/>
        </p:nvPicPr>
        <p:blipFill>
          <a:blip r:embed="rId3"/>
          <a:stretch>
            <a:fillRect/>
          </a:stretch>
        </p:blipFill>
        <p:spPr>
          <a:xfrm>
            <a:off x="10154875" y="244204"/>
            <a:ext cx="1769706" cy="637394"/>
          </a:xfrm>
          <a:prstGeom prst="rect">
            <a:avLst/>
          </a:prstGeom>
        </p:spPr>
      </p:pic>
    </p:spTree>
    <p:extLst>
      <p:ext uri="{BB962C8B-B14F-4D97-AF65-F5344CB8AC3E}">
        <p14:creationId xmlns:p14="http://schemas.microsoft.com/office/powerpoint/2010/main" val="4148971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דיאגרמת בלוקים</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sp>
        <p:nvSpPr>
          <p:cNvPr id="8" name="Date Placeholder 7"/>
          <p:cNvSpPr>
            <a:spLocks noGrp="1"/>
          </p:cNvSpPr>
          <p:nvPr>
            <p:ph type="dt" sz="half" idx="10"/>
          </p:nvPr>
        </p:nvSpPr>
        <p:spPr/>
        <p:txBody>
          <a:bodyPr/>
          <a:lstStyle/>
          <a:p>
            <a:fld id="{EF352739-273F-4728-8B1A-480EEBF683AC}" type="datetime1">
              <a:rPr lang="en-US" smtClean="0"/>
              <a:t>19/3/2024</a:t>
            </a:fld>
            <a:endParaRPr lang="en-US"/>
          </a:p>
        </p:txBody>
      </p:sp>
      <p:sp>
        <p:nvSpPr>
          <p:cNvPr id="9" name="Slide Number Placeholder 8"/>
          <p:cNvSpPr>
            <a:spLocks noGrp="1"/>
          </p:cNvSpPr>
          <p:nvPr>
            <p:ph type="sldNum" sz="quarter" idx="12"/>
          </p:nvPr>
        </p:nvSpPr>
        <p:spPr/>
        <p:txBody>
          <a:bodyPr/>
          <a:lstStyle/>
          <a:p>
            <a:fld id="{397A11E8-8F25-49C3-8F7D-865FECFDFD18}" type="slidenum">
              <a:rPr lang="en-US" smtClean="0"/>
              <a:t>6</a:t>
            </a:fld>
            <a:endParaRPr lang="en-US"/>
          </a:p>
        </p:txBody>
      </p:sp>
      <p:sp>
        <p:nvSpPr>
          <p:cNvPr id="3" name="מלבן 2">
            <a:extLst>
              <a:ext uri="{FF2B5EF4-FFF2-40B4-BE49-F238E27FC236}">
                <a16:creationId xmlns:a16="http://schemas.microsoft.com/office/drawing/2014/main" id="{0E865E17-5D92-B725-9F6B-9DF05C8020DC}"/>
              </a:ext>
            </a:extLst>
          </p:cNvPr>
          <p:cNvSpPr/>
          <p:nvPr/>
        </p:nvSpPr>
        <p:spPr>
          <a:xfrm>
            <a:off x="8899775" y="1176065"/>
            <a:ext cx="1300392" cy="705057"/>
          </a:xfrm>
          <a:prstGeom prst="rect">
            <a:avLst/>
          </a:prstGeom>
          <a:solidFill>
            <a:schemeClr val="accent6">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Linux- </a:t>
            </a:r>
          </a:p>
          <a:p>
            <a:pPr algn="ctr"/>
            <a:r>
              <a:rPr lang="en-US" sz="1200" dirty="0">
                <a:solidFill>
                  <a:schemeClr val="tx1"/>
                </a:solidFill>
              </a:rPr>
              <a:t>Raspberry PI OS</a:t>
            </a:r>
          </a:p>
        </p:txBody>
      </p:sp>
      <p:sp>
        <p:nvSpPr>
          <p:cNvPr id="11" name="מלבן 10">
            <a:extLst>
              <a:ext uri="{FF2B5EF4-FFF2-40B4-BE49-F238E27FC236}">
                <a16:creationId xmlns:a16="http://schemas.microsoft.com/office/drawing/2014/main" id="{2CA016C0-EA8B-9E3A-1A4D-36E324E6A74F}"/>
              </a:ext>
            </a:extLst>
          </p:cNvPr>
          <p:cNvSpPr/>
          <p:nvPr/>
        </p:nvSpPr>
        <p:spPr>
          <a:xfrm>
            <a:off x="6042805" y="1193058"/>
            <a:ext cx="1300392" cy="705057"/>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Python</a:t>
            </a:r>
          </a:p>
        </p:txBody>
      </p:sp>
      <p:cxnSp>
        <p:nvCxnSpPr>
          <p:cNvPr id="13" name="מחבר: מרפקי 12">
            <a:extLst>
              <a:ext uri="{FF2B5EF4-FFF2-40B4-BE49-F238E27FC236}">
                <a16:creationId xmlns:a16="http://schemas.microsoft.com/office/drawing/2014/main" id="{5D63512C-F80F-D6F5-7047-25682D8E5F7A}"/>
              </a:ext>
            </a:extLst>
          </p:cNvPr>
          <p:cNvCxnSpPr>
            <a:cxnSpLocks/>
            <a:endCxn id="11" idx="2"/>
          </p:cNvCxnSpPr>
          <p:nvPr/>
        </p:nvCxnSpPr>
        <p:spPr>
          <a:xfrm rot="5400000" flipH="1" flipV="1">
            <a:off x="5928347" y="1928321"/>
            <a:ext cx="794859" cy="734449"/>
          </a:xfrm>
          <a:prstGeom prst="bentConnector3">
            <a:avLst>
              <a:gd name="adj1" fmla="val 71608"/>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מחבר: מרפקי 13">
            <a:extLst>
              <a:ext uri="{FF2B5EF4-FFF2-40B4-BE49-F238E27FC236}">
                <a16:creationId xmlns:a16="http://schemas.microsoft.com/office/drawing/2014/main" id="{6947F5A6-55E0-D999-A857-24A6B06B6F73}"/>
              </a:ext>
            </a:extLst>
          </p:cNvPr>
          <p:cNvCxnSpPr>
            <a:cxnSpLocks/>
            <a:stCxn id="26" idx="2"/>
          </p:cNvCxnSpPr>
          <p:nvPr/>
        </p:nvCxnSpPr>
        <p:spPr>
          <a:xfrm rot="16200000" flipH="1">
            <a:off x="3830722" y="2461254"/>
            <a:ext cx="330321" cy="2664357"/>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מלבן 56">
            <a:extLst>
              <a:ext uri="{FF2B5EF4-FFF2-40B4-BE49-F238E27FC236}">
                <a16:creationId xmlns:a16="http://schemas.microsoft.com/office/drawing/2014/main" id="{2E3B1150-4207-9D70-9C60-E1D120CBFDBA}"/>
              </a:ext>
            </a:extLst>
          </p:cNvPr>
          <p:cNvSpPr/>
          <p:nvPr/>
        </p:nvSpPr>
        <p:spPr>
          <a:xfrm>
            <a:off x="5347604" y="2692976"/>
            <a:ext cx="2250905" cy="2165326"/>
          </a:xfrm>
          <a:prstGeom prst="rect">
            <a:avLst/>
          </a:prstGeom>
          <a:solidFill>
            <a:schemeClr val="accent2">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solidFill>
                  <a:schemeClr val="tx1"/>
                </a:solidFill>
              </a:rPr>
              <a:t>Raspberry PI 4 –</a:t>
            </a:r>
          </a:p>
          <a:p>
            <a:pPr algn="ctr"/>
            <a:r>
              <a:rPr lang="en-US" dirty="0">
                <a:solidFill>
                  <a:schemeClr val="tx1"/>
                </a:solidFill>
              </a:rPr>
              <a:t>Model B</a:t>
            </a:r>
          </a:p>
        </p:txBody>
      </p:sp>
      <p:sp>
        <p:nvSpPr>
          <p:cNvPr id="17" name="מלבן 16">
            <a:extLst>
              <a:ext uri="{FF2B5EF4-FFF2-40B4-BE49-F238E27FC236}">
                <a16:creationId xmlns:a16="http://schemas.microsoft.com/office/drawing/2014/main" id="{AED3F332-7A1C-5ECD-4D57-DADE4234A3A1}"/>
              </a:ext>
            </a:extLst>
          </p:cNvPr>
          <p:cNvSpPr/>
          <p:nvPr/>
        </p:nvSpPr>
        <p:spPr>
          <a:xfrm>
            <a:off x="5442754" y="5315753"/>
            <a:ext cx="1415857" cy="1129854"/>
          </a:xfrm>
          <a:prstGeom prst="rect">
            <a:avLst/>
          </a:prstGeom>
          <a:solidFill>
            <a:schemeClr val="accent3">
              <a:lumMod val="40000"/>
              <a:lumOff val="6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sz="1200" dirty="0">
                <a:solidFill>
                  <a:schemeClr val="tx1"/>
                </a:solidFill>
              </a:rPr>
              <a:t>WIFI </a:t>
            </a:r>
          </a:p>
        </p:txBody>
      </p:sp>
      <p:cxnSp>
        <p:nvCxnSpPr>
          <p:cNvPr id="18" name="מחבר: מרפקי 17">
            <a:extLst>
              <a:ext uri="{FF2B5EF4-FFF2-40B4-BE49-F238E27FC236}">
                <a16:creationId xmlns:a16="http://schemas.microsoft.com/office/drawing/2014/main" id="{3F5D967F-4A27-211D-7835-0B0A2FB46857}"/>
              </a:ext>
            </a:extLst>
          </p:cNvPr>
          <p:cNvCxnSpPr>
            <a:cxnSpLocks/>
            <a:stCxn id="57" idx="2"/>
            <a:endCxn id="17" idx="0"/>
          </p:cNvCxnSpPr>
          <p:nvPr/>
        </p:nvCxnSpPr>
        <p:spPr>
          <a:xfrm rot="5400000">
            <a:off x="6083145" y="4925840"/>
            <a:ext cx="457451" cy="322374"/>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מלבן 54">
            <a:extLst>
              <a:ext uri="{FF2B5EF4-FFF2-40B4-BE49-F238E27FC236}">
                <a16:creationId xmlns:a16="http://schemas.microsoft.com/office/drawing/2014/main" id="{9389D03E-0241-9F67-B6DB-3C26ED43C6CC}"/>
              </a:ext>
            </a:extLst>
          </p:cNvPr>
          <p:cNvSpPr/>
          <p:nvPr/>
        </p:nvSpPr>
        <p:spPr>
          <a:xfrm>
            <a:off x="422206" y="5088411"/>
            <a:ext cx="3627654" cy="1318152"/>
          </a:xfrm>
          <a:prstGeom prst="rect">
            <a:avLst/>
          </a:prstGeom>
          <a:solidFill>
            <a:srgbClr val="E99797"/>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Arduino – </a:t>
            </a:r>
            <a:endParaRPr lang="he-IL" sz="1100" dirty="0">
              <a:solidFill>
                <a:schemeClr val="tx1"/>
              </a:solidFill>
            </a:endParaRPr>
          </a:p>
          <a:p>
            <a:pPr algn="ctr" rtl="1"/>
            <a:r>
              <a:rPr lang="he-IL" sz="1100" dirty="0">
                <a:solidFill>
                  <a:schemeClr val="tx1"/>
                </a:solidFill>
              </a:rPr>
              <a:t>בקר ה</a:t>
            </a:r>
            <a:r>
              <a:rPr lang="en-US" sz="1100" dirty="0">
                <a:solidFill>
                  <a:schemeClr val="tx1"/>
                </a:solidFill>
                <a:cs typeface="David" panose="020E0502060401010101" pitchFamily="34" charset="-79"/>
              </a:rPr>
              <a:t> M5STACK</a:t>
            </a:r>
            <a:endParaRPr lang="he-IL" sz="1100" dirty="0">
              <a:solidFill>
                <a:schemeClr val="tx1"/>
              </a:solidFill>
              <a:cs typeface="David" panose="020E0502060401010101" pitchFamily="34" charset="-79"/>
            </a:endParaRPr>
          </a:p>
          <a:p>
            <a:pPr algn="ctr" rtl="1"/>
            <a:r>
              <a:rPr lang="he-IL" sz="1100" dirty="0">
                <a:solidFill>
                  <a:schemeClr val="tx1"/>
                </a:solidFill>
                <a:latin typeface="David" panose="020E0502060401010101" pitchFamily="34" charset="-79"/>
                <a:cs typeface="David" panose="020E0502060401010101" pitchFamily="34" charset="-79"/>
              </a:rPr>
              <a:t>בקר זה מסוגל לרוץ באופן עצמאי או לפעול בהתאם לפקודות מה</a:t>
            </a:r>
            <a:r>
              <a:rPr lang="en-US" sz="1100" dirty="0">
                <a:solidFill>
                  <a:schemeClr val="tx1"/>
                </a:solidFill>
                <a:latin typeface="David" panose="020E0502060401010101" pitchFamily="34" charset="-79"/>
                <a:cs typeface="David" panose="020E0502060401010101" pitchFamily="34" charset="-79"/>
              </a:rPr>
              <a:t>Raspberry PI</a:t>
            </a:r>
            <a:endParaRPr lang="en-US" sz="1100" dirty="0">
              <a:solidFill>
                <a:schemeClr val="tx1"/>
              </a:solidFill>
            </a:endParaRPr>
          </a:p>
        </p:txBody>
      </p:sp>
      <p:cxnSp>
        <p:nvCxnSpPr>
          <p:cNvPr id="20" name="מחבר: מרפקי 19">
            <a:extLst>
              <a:ext uri="{FF2B5EF4-FFF2-40B4-BE49-F238E27FC236}">
                <a16:creationId xmlns:a16="http://schemas.microsoft.com/office/drawing/2014/main" id="{6012EAD8-5053-8090-862D-87C03BC00C46}"/>
              </a:ext>
            </a:extLst>
          </p:cNvPr>
          <p:cNvCxnSpPr>
            <a:cxnSpLocks/>
            <a:stCxn id="17" idx="1"/>
            <a:endCxn id="55" idx="3"/>
          </p:cNvCxnSpPr>
          <p:nvPr/>
        </p:nvCxnSpPr>
        <p:spPr>
          <a:xfrm rot="10800000">
            <a:off x="4049860" y="5747488"/>
            <a:ext cx="1392894" cy="133193"/>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מלבן 20">
            <a:extLst>
              <a:ext uri="{FF2B5EF4-FFF2-40B4-BE49-F238E27FC236}">
                <a16:creationId xmlns:a16="http://schemas.microsoft.com/office/drawing/2014/main" id="{EC8C3320-F4E2-E521-3879-22FF8C09298C}"/>
              </a:ext>
            </a:extLst>
          </p:cNvPr>
          <p:cNvSpPr/>
          <p:nvPr/>
        </p:nvSpPr>
        <p:spPr>
          <a:xfrm>
            <a:off x="8726278" y="4649547"/>
            <a:ext cx="2919771" cy="204345"/>
          </a:xfrm>
          <a:prstGeom prst="rect">
            <a:avLst/>
          </a:prstGeom>
          <a:solidFill>
            <a:schemeClr val="accent1">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Outputs</a:t>
            </a:r>
          </a:p>
        </p:txBody>
      </p:sp>
      <p:sp>
        <p:nvSpPr>
          <p:cNvPr id="24" name="מלבן 23">
            <a:extLst>
              <a:ext uri="{FF2B5EF4-FFF2-40B4-BE49-F238E27FC236}">
                <a16:creationId xmlns:a16="http://schemas.microsoft.com/office/drawing/2014/main" id="{B50F7E95-8ACA-B1BD-7276-8AAED6D48FC7}"/>
              </a:ext>
            </a:extLst>
          </p:cNvPr>
          <p:cNvSpPr/>
          <p:nvPr/>
        </p:nvSpPr>
        <p:spPr>
          <a:xfrm>
            <a:off x="316553" y="1721782"/>
            <a:ext cx="1522289" cy="1898111"/>
          </a:xfrm>
          <a:prstGeom prst="rect">
            <a:avLst/>
          </a:prstGeom>
          <a:solidFill>
            <a:schemeClr val="accent1">
              <a:lumMod val="20000"/>
              <a:lumOff val="8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100" dirty="0">
                <a:solidFill>
                  <a:schemeClr val="tx1"/>
                </a:solidFill>
              </a:rPr>
              <a:t>Intel RealSense D435 camera system</a:t>
            </a:r>
          </a:p>
        </p:txBody>
      </p:sp>
      <p:sp>
        <p:nvSpPr>
          <p:cNvPr id="25" name="מלבן 24">
            <a:extLst>
              <a:ext uri="{FF2B5EF4-FFF2-40B4-BE49-F238E27FC236}">
                <a16:creationId xmlns:a16="http://schemas.microsoft.com/office/drawing/2014/main" id="{5F655F76-4572-3416-10DB-18CB986702F5}"/>
              </a:ext>
            </a:extLst>
          </p:cNvPr>
          <p:cNvSpPr/>
          <p:nvPr/>
        </p:nvSpPr>
        <p:spPr>
          <a:xfrm>
            <a:off x="316553" y="1196499"/>
            <a:ext cx="3039959" cy="412148"/>
          </a:xfrm>
          <a:prstGeom prst="rect">
            <a:avLst/>
          </a:prstGeom>
          <a:solidFill>
            <a:schemeClr val="accent1">
              <a:lumMod val="20000"/>
              <a:lumOff val="8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Inputs</a:t>
            </a:r>
            <a:endParaRPr lang="en-US" sz="1600" dirty="0">
              <a:solidFill>
                <a:schemeClr val="tx1"/>
              </a:solidFill>
            </a:endParaRPr>
          </a:p>
        </p:txBody>
      </p:sp>
      <p:cxnSp>
        <p:nvCxnSpPr>
          <p:cNvPr id="29" name="מחבר: מרפקי 28">
            <a:extLst>
              <a:ext uri="{FF2B5EF4-FFF2-40B4-BE49-F238E27FC236}">
                <a16:creationId xmlns:a16="http://schemas.microsoft.com/office/drawing/2014/main" id="{D126D763-CBE6-A095-D5AD-7200196ACC29}"/>
              </a:ext>
            </a:extLst>
          </p:cNvPr>
          <p:cNvCxnSpPr>
            <a:cxnSpLocks/>
            <a:stCxn id="24" idx="2"/>
          </p:cNvCxnSpPr>
          <p:nvPr/>
        </p:nvCxnSpPr>
        <p:spPr>
          <a:xfrm rot="16200000" flipH="1">
            <a:off x="2624546" y="2073045"/>
            <a:ext cx="1173322" cy="4267018"/>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מחבר: מרפקי 30">
            <a:extLst>
              <a:ext uri="{FF2B5EF4-FFF2-40B4-BE49-F238E27FC236}">
                <a16:creationId xmlns:a16="http://schemas.microsoft.com/office/drawing/2014/main" id="{3A126DF6-92F1-B48E-F092-FE3D0EC03627}"/>
              </a:ext>
            </a:extLst>
          </p:cNvPr>
          <p:cNvCxnSpPr>
            <a:cxnSpLocks/>
            <a:stCxn id="57" idx="0"/>
            <a:endCxn id="3" idx="2"/>
          </p:cNvCxnSpPr>
          <p:nvPr/>
        </p:nvCxnSpPr>
        <p:spPr>
          <a:xfrm rot="5400000" flipH="1" flipV="1">
            <a:off x="7605588" y="748593"/>
            <a:ext cx="811852" cy="3076913"/>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מלבן 31">
            <a:extLst>
              <a:ext uri="{FF2B5EF4-FFF2-40B4-BE49-F238E27FC236}">
                <a16:creationId xmlns:a16="http://schemas.microsoft.com/office/drawing/2014/main" id="{F2B4F450-4A9A-EB1C-8F00-53427C4AD823}"/>
              </a:ext>
            </a:extLst>
          </p:cNvPr>
          <p:cNvSpPr/>
          <p:nvPr/>
        </p:nvSpPr>
        <p:spPr>
          <a:xfrm>
            <a:off x="10248429" y="3091505"/>
            <a:ext cx="1397620" cy="1456981"/>
          </a:xfrm>
          <a:prstGeom prst="rect">
            <a:avLst/>
          </a:prstGeom>
          <a:solidFill>
            <a:schemeClr val="accent1">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100" dirty="0">
                <a:solidFill>
                  <a:schemeClr val="tx1"/>
                </a:solidFill>
              </a:rPr>
              <a:t>Screen</a:t>
            </a:r>
            <a:endParaRPr lang="he-IL" sz="1100" dirty="0">
              <a:solidFill>
                <a:schemeClr val="tx1"/>
              </a:solidFill>
            </a:endParaRPr>
          </a:p>
          <a:p>
            <a:pPr algn="ctr"/>
            <a:r>
              <a:rPr lang="en-US" sz="1100" dirty="0">
                <a:solidFill>
                  <a:schemeClr val="tx1"/>
                </a:solidFill>
              </a:rPr>
              <a:t>0.91 inch OLED Display Module</a:t>
            </a:r>
          </a:p>
        </p:txBody>
      </p:sp>
      <p:sp>
        <p:nvSpPr>
          <p:cNvPr id="33" name="Rectangle 2">
            <a:extLst>
              <a:ext uri="{FF2B5EF4-FFF2-40B4-BE49-F238E27FC236}">
                <a16:creationId xmlns:a16="http://schemas.microsoft.com/office/drawing/2014/main" id="{4A492B1B-5A57-1AAD-D87D-74814F7FE16A}"/>
              </a:ext>
            </a:extLst>
          </p:cNvPr>
          <p:cNvSpPr>
            <a:spLocks noChangeArrowheads="1"/>
          </p:cNvSpPr>
          <p:nvPr/>
        </p:nvSpPr>
        <p:spPr bwMode="auto">
          <a:xfrm>
            <a:off x="11828190" y="1175587"/>
            <a:ext cx="63" cy="220121"/>
          </a:xfrm>
          <a:prstGeom prst="rect">
            <a:avLst/>
          </a:prstGeom>
          <a:solidFill>
            <a:srgbClr val="F7F7F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en-US"/>
          </a:p>
        </p:txBody>
      </p:sp>
      <p:cxnSp>
        <p:nvCxnSpPr>
          <p:cNvPr id="36" name="מחבר: מרפקי 35">
            <a:extLst>
              <a:ext uri="{FF2B5EF4-FFF2-40B4-BE49-F238E27FC236}">
                <a16:creationId xmlns:a16="http://schemas.microsoft.com/office/drawing/2014/main" id="{1DCF9F2E-0FF3-461C-8B80-3B606E188ACC}"/>
              </a:ext>
            </a:extLst>
          </p:cNvPr>
          <p:cNvCxnSpPr>
            <a:cxnSpLocks/>
            <a:endCxn id="32" idx="0"/>
          </p:cNvCxnSpPr>
          <p:nvPr/>
        </p:nvCxnSpPr>
        <p:spPr>
          <a:xfrm>
            <a:off x="7609201" y="2749649"/>
            <a:ext cx="3338038" cy="341857"/>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8" name="קבוצה 37">
            <a:extLst>
              <a:ext uri="{FF2B5EF4-FFF2-40B4-BE49-F238E27FC236}">
                <a16:creationId xmlns:a16="http://schemas.microsoft.com/office/drawing/2014/main" id="{4EF29D74-14C7-1BD1-6ACB-FE657F19F85A}"/>
              </a:ext>
            </a:extLst>
          </p:cNvPr>
          <p:cNvGrpSpPr/>
          <p:nvPr/>
        </p:nvGrpSpPr>
        <p:grpSpPr>
          <a:xfrm>
            <a:off x="7415956" y="5378403"/>
            <a:ext cx="2250905" cy="842386"/>
            <a:chOff x="7121876" y="4586901"/>
            <a:chExt cx="2334985" cy="1060052"/>
          </a:xfrm>
        </p:grpSpPr>
        <p:sp>
          <p:nvSpPr>
            <p:cNvPr id="47" name="מלבן 46">
              <a:extLst>
                <a:ext uri="{FF2B5EF4-FFF2-40B4-BE49-F238E27FC236}">
                  <a16:creationId xmlns:a16="http://schemas.microsoft.com/office/drawing/2014/main" id="{46896D71-DC33-6899-026A-F94498E49A50}"/>
                </a:ext>
              </a:extLst>
            </p:cNvPr>
            <p:cNvSpPr/>
            <p:nvPr/>
          </p:nvSpPr>
          <p:spPr>
            <a:xfrm>
              <a:off x="7121876" y="4586901"/>
              <a:ext cx="2334985" cy="1060052"/>
            </a:xfrm>
            <a:prstGeom prst="rect">
              <a:avLst/>
            </a:prstGeom>
            <a:solidFill>
              <a:schemeClr val="accent2">
                <a:lumMod val="60000"/>
                <a:lumOff val="4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100" kern="0" dirty="0">
                  <a:solidFill>
                    <a:schemeClr val="tx1"/>
                  </a:solidFill>
                  <a:cs typeface="David" panose="020E0502060401010101" pitchFamily="34" charset="-79"/>
                </a:rPr>
                <a:t>Mouse and keyboard</a:t>
              </a:r>
            </a:p>
          </p:txBody>
        </p:sp>
        <p:pic>
          <p:nvPicPr>
            <p:cNvPr id="48" name="תמונה 47" descr="M7J-00040 סט מקלדת ועכבר Microsoft Wireless Desktop 2000 USB Port">
              <a:extLst>
                <a:ext uri="{FF2B5EF4-FFF2-40B4-BE49-F238E27FC236}">
                  <a16:creationId xmlns:a16="http://schemas.microsoft.com/office/drawing/2014/main" id="{9ACA0D12-4C0F-0008-3099-586F9926B26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60180" y="4912156"/>
              <a:ext cx="1856082" cy="681523"/>
            </a:xfrm>
            <a:prstGeom prst="rect">
              <a:avLst/>
            </a:prstGeom>
            <a:noFill/>
            <a:ln>
              <a:noFill/>
            </a:ln>
          </p:spPr>
        </p:pic>
      </p:grpSp>
      <p:cxnSp>
        <p:nvCxnSpPr>
          <p:cNvPr id="39" name="מחבר: מרפקי 38">
            <a:extLst>
              <a:ext uri="{FF2B5EF4-FFF2-40B4-BE49-F238E27FC236}">
                <a16:creationId xmlns:a16="http://schemas.microsoft.com/office/drawing/2014/main" id="{182346C5-A576-B0DD-EC2D-728DD1EC68F9}"/>
              </a:ext>
            </a:extLst>
          </p:cNvPr>
          <p:cNvCxnSpPr>
            <a:cxnSpLocks/>
            <a:endCxn id="47" idx="1"/>
          </p:cNvCxnSpPr>
          <p:nvPr/>
        </p:nvCxnSpPr>
        <p:spPr>
          <a:xfrm rot="16200000" flipH="1">
            <a:off x="6800028" y="5183667"/>
            <a:ext cx="971810" cy="260046"/>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תיבת טקסט 39">
            <a:extLst>
              <a:ext uri="{FF2B5EF4-FFF2-40B4-BE49-F238E27FC236}">
                <a16:creationId xmlns:a16="http://schemas.microsoft.com/office/drawing/2014/main" id="{5EB07ED2-8EFB-660F-2963-5BF58C426A09}"/>
              </a:ext>
            </a:extLst>
          </p:cNvPr>
          <p:cNvSpPr txBox="1"/>
          <p:nvPr/>
        </p:nvSpPr>
        <p:spPr>
          <a:xfrm>
            <a:off x="7147239" y="5006005"/>
            <a:ext cx="720399" cy="291063"/>
          </a:xfrm>
          <a:prstGeom prst="rect">
            <a:avLst/>
          </a:prstGeom>
          <a:noFill/>
        </p:spPr>
        <p:txBody>
          <a:bodyPr wrap="square">
            <a:spAutoFit/>
          </a:bodyPr>
          <a:lstStyle/>
          <a:p>
            <a:r>
              <a:rPr lang="en-US" sz="1100" kern="0" dirty="0">
                <a:solidFill>
                  <a:srgbClr val="333333"/>
                </a:solidFill>
                <a:effectLst/>
                <a:ea typeface="Times New Roman" panose="02020603050405020304" pitchFamily="18" charset="0"/>
              </a:rPr>
              <a:t>USB</a:t>
            </a:r>
            <a:endParaRPr lang="en-US" sz="1600" dirty="0"/>
          </a:p>
        </p:txBody>
      </p:sp>
      <p:sp>
        <p:nvSpPr>
          <p:cNvPr id="41" name="תיבת טקסט 40">
            <a:extLst>
              <a:ext uri="{FF2B5EF4-FFF2-40B4-BE49-F238E27FC236}">
                <a16:creationId xmlns:a16="http://schemas.microsoft.com/office/drawing/2014/main" id="{7CDE511B-15A9-AE6B-EBB6-7CF8B397C09A}"/>
              </a:ext>
            </a:extLst>
          </p:cNvPr>
          <p:cNvSpPr txBox="1"/>
          <p:nvPr/>
        </p:nvSpPr>
        <p:spPr>
          <a:xfrm>
            <a:off x="8051885" y="2725425"/>
            <a:ext cx="1392009" cy="291063"/>
          </a:xfrm>
          <a:prstGeom prst="rect">
            <a:avLst/>
          </a:prstGeom>
          <a:noFill/>
        </p:spPr>
        <p:txBody>
          <a:bodyPr wrap="square">
            <a:spAutoFit/>
          </a:bodyPr>
          <a:lstStyle/>
          <a:p>
            <a:r>
              <a:rPr lang="en-US" sz="1050" kern="0" dirty="0">
                <a:solidFill>
                  <a:srgbClr val="333333"/>
                </a:solidFill>
                <a:effectLst/>
                <a:ea typeface="Times New Roman" panose="02020603050405020304" pitchFamily="18" charset="0"/>
              </a:rPr>
              <a:t>I2C</a:t>
            </a:r>
            <a:endParaRPr lang="en-US" sz="1050" dirty="0"/>
          </a:p>
        </p:txBody>
      </p:sp>
      <p:sp>
        <p:nvSpPr>
          <p:cNvPr id="43" name="תיבת טקסט 42">
            <a:extLst>
              <a:ext uri="{FF2B5EF4-FFF2-40B4-BE49-F238E27FC236}">
                <a16:creationId xmlns:a16="http://schemas.microsoft.com/office/drawing/2014/main" id="{8438CD1E-3AA9-EBB8-14BC-A5ECA9E58E9E}"/>
              </a:ext>
            </a:extLst>
          </p:cNvPr>
          <p:cNvSpPr txBox="1"/>
          <p:nvPr/>
        </p:nvSpPr>
        <p:spPr>
          <a:xfrm>
            <a:off x="3996083" y="3691540"/>
            <a:ext cx="801340" cy="253916"/>
          </a:xfrm>
          <a:prstGeom prst="rect">
            <a:avLst/>
          </a:prstGeom>
          <a:noFill/>
        </p:spPr>
        <p:txBody>
          <a:bodyPr wrap="square">
            <a:spAutoFit/>
          </a:bodyPr>
          <a:lstStyle/>
          <a:p>
            <a:r>
              <a:rPr lang="en-US" sz="1050" b="0" i="0" dirty="0">
                <a:solidFill>
                  <a:srgbClr val="565656"/>
                </a:solidFill>
                <a:effectLst/>
                <a:latin typeface="MiSans"/>
              </a:rPr>
              <a:t>USB</a:t>
            </a:r>
            <a:endParaRPr lang="en-US" sz="1050" dirty="0"/>
          </a:p>
        </p:txBody>
      </p:sp>
      <p:sp>
        <p:nvSpPr>
          <p:cNvPr id="46" name="תיבת טקסט 45">
            <a:extLst>
              <a:ext uri="{FF2B5EF4-FFF2-40B4-BE49-F238E27FC236}">
                <a16:creationId xmlns:a16="http://schemas.microsoft.com/office/drawing/2014/main" id="{8AE9393C-8696-FC10-17A6-415CAA2FCCAE}"/>
              </a:ext>
            </a:extLst>
          </p:cNvPr>
          <p:cNvSpPr txBox="1"/>
          <p:nvPr/>
        </p:nvSpPr>
        <p:spPr>
          <a:xfrm>
            <a:off x="2934531" y="4542335"/>
            <a:ext cx="801340" cy="291063"/>
          </a:xfrm>
          <a:prstGeom prst="rect">
            <a:avLst/>
          </a:prstGeom>
          <a:noFill/>
        </p:spPr>
        <p:txBody>
          <a:bodyPr wrap="square">
            <a:spAutoFit/>
          </a:bodyPr>
          <a:lstStyle/>
          <a:p>
            <a:r>
              <a:rPr lang="en-US" sz="1050" b="0" i="0" dirty="0">
                <a:solidFill>
                  <a:srgbClr val="565656"/>
                </a:solidFill>
                <a:effectLst/>
                <a:latin typeface="MiSans"/>
              </a:rPr>
              <a:t>USB</a:t>
            </a:r>
            <a:endParaRPr lang="en-US" sz="1050" dirty="0"/>
          </a:p>
        </p:txBody>
      </p:sp>
      <p:pic>
        <p:nvPicPr>
          <p:cNvPr id="1026" name="Picture 2" descr="82635AWGDVKPRQ">
            <a:extLst>
              <a:ext uri="{FF2B5EF4-FFF2-40B4-BE49-F238E27FC236}">
                <a16:creationId xmlns:a16="http://schemas.microsoft.com/office/drawing/2014/main" id="{ED4BB761-45C0-8AFB-1A8F-CA19D5C9C30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0297" y="2487559"/>
            <a:ext cx="1146367" cy="1026954"/>
          </a:xfrm>
          <a:prstGeom prst="rect">
            <a:avLst/>
          </a:prstGeom>
          <a:noFill/>
          <a:extLst>
            <a:ext uri="{909E8E84-426E-40DD-AFC4-6F175D3DCCD1}">
              <a14:hiddenFill xmlns:a14="http://schemas.microsoft.com/office/drawing/2010/main">
                <a:solidFill>
                  <a:srgbClr val="FFFFFF"/>
                </a:solidFill>
              </a14:hiddenFill>
            </a:ext>
          </a:extLst>
        </p:spPr>
      </p:pic>
      <p:pic>
        <p:nvPicPr>
          <p:cNvPr id="5" name="תמונה 4">
            <a:extLst>
              <a:ext uri="{FF2B5EF4-FFF2-40B4-BE49-F238E27FC236}">
                <a16:creationId xmlns:a16="http://schemas.microsoft.com/office/drawing/2014/main" id="{C06BA469-8B97-B767-4A65-8D84EEE1FBD4}"/>
              </a:ext>
            </a:extLst>
          </p:cNvPr>
          <p:cNvPicPr>
            <a:picLocks noChangeAspect="1"/>
          </p:cNvPicPr>
          <p:nvPr/>
        </p:nvPicPr>
        <p:blipFill>
          <a:blip r:embed="rId5"/>
          <a:stretch>
            <a:fillRect/>
          </a:stretch>
        </p:blipFill>
        <p:spPr>
          <a:xfrm>
            <a:off x="10154875" y="244204"/>
            <a:ext cx="1769706" cy="637394"/>
          </a:xfrm>
          <a:prstGeom prst="rect">
            <a:avLst/>
          </a:prstGeom>
        </p:spPr>
      </p:pic>
      <p:sp>
        <p:nvSpPr>
          <p:cNvPr id="7" name="מלבן 31">
            <a:extLst>
              <a:ext uri="{FF2B5EF4-FFF2-40B4-BE49-F238E27FC236}">
                <a16:creationId xmlns:a16="http://schemas.microsoft.com/office/drawing/2014/main" id="{753DEAA0-8788-E5E7-66FA-461E047D7E1D}"/>
              </a:ext>
            </a:extLst>
          </p:cNvPr>
          <p:cNvSpPr/>
          <p:nvPr/>
        </p:nvSpPr>
        <p:spPr>
          <a:xfrm>
            <a:off x="8736116" y="3067018"/>
            <a:ext cx="1397620" cy="1456981"/>
          </a:xfrm>
          <a:prstGeom prst="rect">
            <a:avLst/>
          </a:prstGeom>
          <a:solidFill>
            <a:schemeClr val="accent1">
              <a:lumMod val="60000"/>
              <a:lumOff val="4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100" dirty="0">
                <a:solidFill>
                  <a:schemeClr val="tx1"/>
                </a:solidFill>
              </a:rPr>
              <a:t>HDMI Display</a:t>
            </a:r>
          </a:p>
        </p:txBody>
      </p:sp>
      <p:pic>
        <p:nvPicPr>
          <p:cNvPr id="12" name="Picture 11">
            <a:extLst>
              <a:ext uri="{FF2B5EF4-FFF2-40B4-BE49-F238E27FC236}">
                <a16:creationId xmlns:a16="http://schemas.microsoft.com/office/drawing/2014/main" id="{3B3C0F9F-A564-4F37-E3FB-3AF431C34C50}"/>
              </a:ext>
            </a:extLst>
          </p:cNvPr>
          <p:cNvPicPr>
            <a:picLocks noChangeAspect="1"/>
          </p:cNvPicPr>
          <p:nvPr/>
        </p:nvPicPr>
        <p:blipFill>
          <a:blip r:embed="rId6"/>
          <a:stretch>
            <a:fillRect/>
          </a:stretch>
        </p:blipFill>
        <p:spPr>
          <a:xfrm>
            <a:off x="8778987" y="3462803"/>
            <a:ext cx="1311297" cy="995241"/>
          </a:xfrm>
          <a:prstGeom prst="rect">
            <a:avLst/>
          </a:prstGeom>
        </p:spPr>
      </p:pic>
      <p:pic>
        <p:nvPicPr>
          <p:cNvPr id="16" name="Picture 15">
            <a:extLst>
              <a:ext uri="{FF2B5EF4-FFF2-40B4-BE49-F238E27FC236}">
                <a16:creationId xmlns:a16="http://schemas.microsoft.com/office/drawing/2014/main" id="{FAC274F4-DF12-C33E-11BA-E26A3622660E}"/>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60702" t="43450" r="860" b="34346"/>
          <a:stretch/>
        </p:blipFill>
        <p:spPr bwMode="auto">
          <a:xfrm>
            <a:off x="10348708" y="3883385"/>
            <a:ext cx="1197062" cy="400521"/>
          </a:xfrm>
          <a:prstGeom prst="rect">
            <a:avLst/>
          </a:prstGeom>
          <a:ln>
            <a:noFill/>
          </a:ln>
          <a:extLst>
            <a:ext uri="{53640926-AAD7-44D8-BBD7-CCE9431645EC}">
              <a14:shadowObscured xmlns:a14="http://schemas.microsoft.com/office/drawing/2010/main"/>
            </a:ext>
          </a:extLst>
        </p:spPr>
      </p:pic>
      <p:grpSp>
        <p:nvGrpSpPr>
          <p:cNvPr id="22" name="Group 21">
            <a:extLst>
              <a:ext uri="{FF2B5EF4-FFF2-40B4-BE49-F238E27FC236}">
                <a16:creationId xmlns:a16="http://schemas.microsoft.com/office/drawing/2014/main" id="{E9487731-AD79-5273-751E-2437FB85BB7F}"/>
              </a:ext>
            </a:extLst>
          </p:cNvPr>
          <p:cNvGrpSpPr/>
          <p:nvPr/>
        </p:nvGrpSpPr>
        <p:grpSpPr>
          <a:xfrm>
            <a:off x="1970895" y="1730162"/>
            <a:ext cx="1385617" cy="1898111"/>
            <a:chOff x="3357051" y="1731856"/>
            <a:chExt cx="1385617" cy="1898111"/>
          </a:xfrm>
        </p:grpSpPr>
        <p:sp>
          <p:nvSpPr>
            <p:cNvPr id="26" name="מלבן 25">
              <a:extLst>
                <a:ext uri="{FF2B5EF4-FFF2-40B4-BE49-F238E27FC236}">
                  <a16:creationId xmlns:a16="http://schemas.microsoft.com/office/drawing/2014/main" id="{F646F4C5-BC40-996B-4121-4477D1861508}"/>
                </a:ext>
              </a:extLst>
            </p:cNvPr>
            <p:cNvSpPr/>
            <p:nvPr/>
          </p:nvSpPr>
          <p:spPr>
            <a:xfrm>
              <a:off x="3357051" y="1731856"/>
              <a:ext cx="1385617" cy="1898111"/>
            </a:xfrm>
            <a:prstGeom prst="rect">
              <a:avLst/>
            </a:prstGeom>
            <a:solidFill>
              <a:schemeClr val="accent1">
                <a:lumMod val="20000"/>
                <a:lumOff val="8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100" dirty="0">
                  <a:solidFill>
                    <a:schemeClr val="tx1"/>
                  </a:solidFill>
                </a:rPr>
                <a:t>Rplidar: </a:t>
              </a:r>
              <a:r>
                <a:rPr lang="en-US" sz="1100" b="0" i="0" dirty="0">
                  <a:solidFill>
                    <a:srgbClr val="0F1111"/>
                  </a:solidFill>
                  <a:effectLst/>
                  <a:latin typeface="Amazon Ember"/>
                </a:rPr>
                <a:t>LIDAR Sensor</a:t>
              </a:r>
            </a:p>
            <a:p>
              <a:pPr algn="ctr"/>
              <a:endParaRPr lang="en-US" sz="1100" dirty="0">
                <a:solidFill>
                  <a:schemeClr val="tx1"/>
                </a:solidFill>
                <a:latin typeface="David" panose="020E0502060401010101" pitchFamily="34" charset="-79"/>
                <a:cs typeface="David" panose="020E0502060401010101" pitchFamily="34" charset="-79"/>
              </a:endParaRPr>
            </a:p>
          </p:txBody>
        </p:sp>
        <p:pic>
          <p:nvPicPr>
            <p:cNvPr id="19" name="Picture 18" descr="A round black object with wires and a rectangular object&#10;&#10;Description automatically generated">
              <a:extLst>
                <a:ext uri="{FF2B5EF4-FFF2-40B4-BE49-F238E27FC236}">
                  <a16:creationId xmlns:a16="http://schemas.microsoft.com/office/drawing/2014/main" id="{99B7E4A1-6AF6-03A9-3960-52CE56A5207B}"/>
                </a:ext>
              </a:extLst>
            </p:cNvPr>
            <p:cNvPicPr>
              <a:picLocks noChangeAspect="1"/>
            </p:cNvPicPr>
            <p:nvPr/>
          </p:nvPicPr>
          <p:blipFill rotWithShape="1">
            <a:blip r:embed="rId8">
              <a:extLst>
                <a:ext uri="{28A0092B-C50C-407E-A947-70E740481C1C}">
                  <a14:useLocalDpi xmlns:a14="http://schemas.microsoft.com/office/drawing/2010/main" val="0"/>
                </a:ext>
              </a:extLst>
            </a:blip>
            <a:srcRect l="14813" t="19928" r="37425" b="36484"/>
            <a:stretch/>
          </p:blipFill>
          <p:spPr bwMode="auto">
            <a:xfrm>
              <a:off x="3418662" y="2340834"/>
              <a:ext cx="1230557" cy="1173323"/>
            </a:xfrm>
            <a:prstGeom prst="rect">
              <a:avLst/>
            </a:prstGeom>
            <a:ln>
              <a:noFill/>
            </a:ln>
            <a:extLst>
              <a:ext uri="{53640926-AAD7-44D8-BBD7-CCE9431645EC}">
                <a14:shadowObscured xmlns:a14="http://schemas.microsoft.com/office/drawing/2010/main"/>
              </a:ext>
            </a:extLst>
          </p:spPr>
        </p:pic>
      </p:grpSp>
      <p:pic>
        <p:nvPicPr>
          <p:cNvPr id="35" name="תמונה 13" descr="תמונה שמכילה טקסט, חשמל, מעגל חשמלי&#10;&#10;התיאור נוצר באופן אוטומטי">
            <a:extLst>
              <a:ext uri="{FF2B5EF4-FFF2-40B4-BE49-F238E27FC236}">
                <a16:creationId xmlns:a16="http://schemas.microsoft.com/office/drawing/2014/main" id="{3A14D7B6-19FE-F997-D2E1-8F807CEEB6B8}"/>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426623" y="3352052"/>
            <a:ext cx="2103820" cy="1432397"/>
          </a:xfrm>
          <a:prstGeom prst="rect">
            <a:avLst/>
          </a:prstGeom>
        </p:spPr>
      </p:pic>
      <p:cxnSp>
        <p:nvCxnSpPr>
          <p:cNvPr id="42" name="מחבר: מרפקי 35">
            <a:extLst>
              <a:ext uri="{FF2B5EF4-FFF2-40B4-BE49-F238E27FC236}">
                <a16:creationId xmlns:a16="http://schemas.microsoft.com/office/drawing/2014/main" id="{5C8648AF-80AD-B658-4912-AF46A144AA65}"/>
              </a:ext>
            </a:extLst>
          </p:cNvPr>
          <p:cNvCxnSpPr>
            <a:cxnSpLocks/>
            <a:endCxn id="7" idx="1"/>
          </p:cNvCxnSpPr>
          <p:nvPr/>
        </p:nvCxnSpPr>
        <p:spPr>
          <a:xfrm>
            <a:off x="7609201" y="3460193"/>
            <a:ext cx="1126915" cy="335316"/>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תיבת טקסט 40">
            <a:extLst>
              <a:ext uri="{FF2B5EF4-FFF2-40B4-BE49-F238E27FC236}">
                <a16:creationId xmlns:a16="http://schemas.microsoft.com/office/drawing/2014/main" id="{3746561F-A35C-6EE8-A03D-5CFAF8210E85}"/>
              </a:ext>
            </a:extLst>
          </p:cNvPr>
          <p:cNvSpPr txBox="1"/>
          <p:nvPr/>
        </p:nvSpPr>
        <p:spPr>
          <a:xfrm>
            <a:off x="7636963" y="3212735"/>
            <a:ext cx="1392009" cy="253916"/>
          </a:xfrm>
          <a:prstGeom prst="rect">
            <a:avLst/>
          </a:prstGeom>
          <a:noFill/>
        </p:spPr>
        <p:txBody>
          <a:bodyPr wrap="square">
            <a:spAutoFit/>
          </a:bodyPr>
          <a:lstStyle/>
          <a:p>
            <a:r>
              <a:rPr lang="en-US" sz="1050" kern="0" dirty="0">
                <a:solidFill>
                  <a:srgbClr val="333333"/>
                </a:solidFill>
                <a:effectLst/>
                <a:ea typeface="Times New Roman" panose="02020603050405020304" pitchFamily="18" charset="0"/>
              </a:rPr>
              <a:t>Micro-HDMI</a:t>
            </a:r>
            <a:endParaRPr lang="en-US" sz="1050" dirty="0"/>
          </a:p>
        </p:txBody>
      </p:sp>
    </p:spTree>
    <p:extLst>
      <p:ext uri="{BB962C8B-B14F-4D97-AF65-F5344CB8AC3E}">
        <p14:creationId xmlns:p14="http://schemas.microsoft.com/office/powerpoint/2010/main" val="2676758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שרטוט חשמלי של המערכת</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pic>
        <p:nvPicPr>
          <p:cNvPr id="5" name="תמונה 4">
            <a:extLst>
              <a:ext uri="{FF2B5EF4-FFF2-40B4-BE49-F238E27FC236}">
                <a16:creationId xmlns:a16="http://schemas.microsoft.com/office/drawing/2014/main" id="{C06BA469-8B97-B767-4A65-8D84EEE1FBD4}"/>
              </a:ext>
            </a:extLst>
          </p:cNvPr>
          <p:cNvPicPr>
            <a:picLocks noChangeAspect="1"/>
          </p:cNvPicPr>
          <p:nvPr/>
        </p:nvPicPr>
        <p:blipFill>
          <a:blip r:embed="rId3"/>
          <a:stretch>
            <a:fillRect/>
          </a:stretch>
        </p:blipFill>
        <p:spPr>
          <a:xfrm>
            <a:off x="10154875" y="244204"/>
            <a:ext cx="1769706" cy="637394"/>
          </a:xfrm>
          <a:prstGeom prst="rect">
            <a:avLst/>
          </a:prstGeom>
        </p:spPr>
      </p:pic>
      <p:grpSp>
        <p:nvGrpSpPr>
          <p:cNvPr id="56" name="Group 55">
            <a:extLst>
              <a:ext uri="{FF2B5EF4-FFF2-40B4-BE49-F238E27FC236}">
                <a16:creationId xmlns:a16="http://schemas.microsoft.com/office/drawing/2014/main" id="{5805AA8D-E472-E451-860D-E88B4CDA852E}"/>
              </a:ext>
            </a:extLst>
          </p:cNvPr>
          <p:cNvGrpSpPr/>
          <p:nvPr/>
        </p:nvGrpSpPr>
        <p:grpSpPr>
          <a:xfrm>
            <a:off x="590522" y="1040876"/>
            <a:ext cx="10473279" cy="5572920"/>
            <a:chOff x="590522" y="1040876"/>
            <a:chExt cx="10473279" cy="5572920"/>
          </a:xfrm>
        </p:grpSpPr>
        <p:sp>
          <p:nvSpPr>
            <p:cNvPr id="2" name="Rectangle 1">
              <a:extLst>
                <a:ext uri="{FF2B5EF4-FFF2-40B4-BE49-F238E27FC236}">
                  <a16:creationId xmlns:a16="http://schemas.microsoft.com/office/drawing/2014/main" id="{98F967F5-D640-50EF-AE45-A154B9686591}"/>
                </a:ext>
              </a:extLst>
            </p:cNvPr>
            <p:cNvSpPr/>
            <p:nvPr/>
          </p:nvSpPr>
          <p:spPr>
            <a:xfrm>
              <a:off x="590522" y="1971930"/>
              <a:ext cx="914400" cy="673443"/>
            </a:xfrm>
            <a:prstGeom prst="rect">
              <a:avLst/>
            </a:prstGeom>
            <a:solidFill>
              <a:schemeClr val="accent2">
                <a:lumMod val="40000"/>
                <a:lumOff val="60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400" dirty="0">
                  <a:solidFill>
                    <a:schemeClr val="tx1"/>
                  </a:solidFill>
                  <a:latin typeface="David" panose="020E0502060401010101" pitchFamily="34" charset="-79"/>
                  <a:cs typeface="David" panose="020E0502060401010101" pitchFamily="34" charset="-79"/>
                </a:rPr>
                <a:t>Power</a:t>
              </a:r>
              <a:endParaRPr lang="he-IL" sz="1400" dirty="0"/>
            </a:p>
          </p:txBody>
        </p:sp>
        <p:sp>
          <p:nvSpPr>
            <p:cNvPr id="10" name="Rectangle 9">
              <a:extLst>
                <a:ext uri="{FF2B5EF4-FFF2-40B4-BE49-F238E27FC236}">
                  <a16:creationId xmlns:a16="http://schemas.microsoft.com/office/drawing/2014/main" id="{99704641-97CA-0159-98F2-666569896F9C}"/>
                </a:ext>
              </a:extLst>
            </p:cNvPr>
            <p:cNvSpPr/>
            <p:nvPr/>
          </p:nvSpPr>
          <p:spPr>
            <a:xfrm>
              <a:off x="590522" y="2865533"/>
              <a:ext cx="914400" cy="673443"/>
            </a:xfrm>
            <a:prstGeom prst="rect">
              <a:avLst/>
            </a:prstGeom>
            <a:solidFill>
              <a:schemeClr val="accent2">
                <a:lumMod val="40000"/>
                <a:lumOff val="60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400" dirty="0">
                  <a:solidFill>
                    <a:schemeClr val="tx1"/>
                  </a:solidFill>
                  <a:latin typeface="David" panose="020E0502060401010101" pitchFamily="34" charset="-79"/>
                  <a:cs typeface="David" panose="020E0502060401010101" pitchFamily="34" charset="-79"/>
                </a:rPr>
                <a:t>Screen</a:t>
              </a:r>
              <a:endParaRPr lang="he-IL" sz="1400" dirty="0"/>
            </a:p>
          </p:txBody>
        </p:sp>
        <p:sp>
          <p:nvSpPr>
            <p:cNvPr id="15" name="Rectangle 14">
              <a:extLst>
                <a:ext uri="{FF2B5EF4-FFF2-40B4-BE49-F238E27FC236}">
                  <a16:creationId xmlns:a16="http://schemas.microsoft.com/office/drawing/2014/main" id="{B14941F4-58F1-95F0-83F9-47D4743D1085}"/>
                </a:ext>
              </a:extLst>
            </p:cNvPr>
            <p:cNvSpPr/>
            <p:nvPr/>
          </p:nvSpPr>
          <p:spPr>
            <a:xfrm>
              <a:off x="590522" y="5940353"/>
              <a:ext cx="914400" cy="673443"/>
            </a:xfrm>
            <a:prstGeom prst="rect">
              <a:avLst/>
            </a:prstGeom>
            <a:solidFill>
              <a:schemeClr val="accent2">
                <a:lumMod val="40000"/>
                <a:lumOff val="60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400" dirty="0">
                  <a:solidFill>
                    <a:schemeClr val="tx1"/>
                  </a:solidFill>
                  <a:latin typeface="David" panose="020E0502060401010101" pitchFamily="34" charset="-79"/>
                  <a:cs typeface="David" panose="020E0502060401010101" pitchFamily="34" charset="-79"/>
                </a:rPr>
                <a:t>Mouse</a:t>
              </a:r>
              <a:endParaRPr lang="he-IL" sz="1400" dirty="0"/>
            </a:p>
          </p:txBody>
        </p:sp>
        <p:sp>
          <p:nvSpPr>
            <p:cNvPr id="23" name="Rectangle 22">
              <a:extLst>
                <a:ext uri="{FF2B5EF4-FFF2-40B4-BE49-F238E27FC236}">
                  <a16:creationId xmlns:a16="http://schemas.microsoft.com/office/drawing/2014/main" id="{EA4678C0-F08E-76D5-1CA2-625381965A9A}"/>
                </a:ext>
              </a:extLst>
            </p:cNvPr>
            <p:cNvSpPr/>
            <p:nvPr/>
          </p:nvSpPr>
          <p:spPr>
            <a:xfrm>
              <a:off x="590522" y="4679602"/>
              <a:ext cx="914400" cy="673443"/>
            </a:xfrm>
            <a:prstGeom prst="rect">
              <a:avLst/>
            </a:prstGeom>
            <a:solidFill>
              <a:schemeClr val="accent2">
                <a:lumMod val="40000"/>
                <a:lumOff val="60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400" dirty="0">
                  <a:solidFill>
                    <a:schemeClr val="tx1"/>
                  </a:solidFill>
                  <a:latin typeface="David" panose="020E0502060401010101" pitchFamily="34" charset="-79"/>
                  <a:cs typeface="David" panose="020E0502060401010101" pitchFamily="34" charset="-79"/>
                </a:rPr>
                <a:t>Key-board</a:t>
              </a:r>
              <a:endParaRPr lang="he-IL" sz="1400" dirty="0"/>
            </a:p>
          </p:txBody>
        </p:sp>
        <p:sp>
          <p:nvSpPr>
            <p:cNvPr id="27" name="Rectangle 26">
              <a:extLst>
                <a:ext uri="{FF2B5EF4-FFF2-40B4-BE49-F238E27FC236}">
                  <a16:creationId xmlns:a16="http://schemas.microsoft.com/office/drawing/2014/main" id="{EA6DB4E6-8345-428B-9F68-3489EB6BFAD2}"/>
                </a:ext>
              </a:extLst>
            </p:cNvPr>
            <p:cNvSpPr/>
            <p:nvPr/>
          </p:nvSpPr>
          <p:spPr>
            <a:xfrm>
              <a:off x="4845366" y="5940352"/>
              <a:ext cx="914400" cy="673443"/>
            </a:xfrm>
            <a:prstGeom prst="rect">
              <a:avLst/>
            </a:prstGeom>
            <a:solidFill>
              <a:schemeClr val="accent2">
                <a:lumMod val="40000"/>
                <a:lumOff val="60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400" dirty="0">
                  <a:solidFill>
                    <a:schemeClr val="tx1"/>
                  </a:solidFill>
                  <a:latin typeface="David" panose="020E0502060401010101" pitchFamily="34" charset="-79"/>
                  <a:cs typeface="David" panose="020E0502060401010101" pitchFamily="34" charset="-79"/>
                </a:rPr>
                <a:t>RPLidar</a:t>
              </a:r>
              <a:endParaRPr lang="he-IL" sz="1400" dirty="0"/>
            </a:p>
          </p:txBody>
        </p:sp>
        <p:sp>
          <p:nvSpPr>
            <p:cNvPr id="28" name="Rectangle 27">
              <a:extLst>
                <a:ext uri="{FF2B5EF4-FFF2-40B4-BE49-F238E27FC236}">
                  <a16:creationId xmlns:a16="http://schemas.microsoft.com/office/drawing/2014/main" id="{CD34A9DE-B8D4-20EC-90EC-D5A530DD1FE7}"/>
                </a:ext>
              </a:extLst>
            </p:cNvPr>
            <p:cNvSpPr/>
            <p:nvPr/>
          </p:nvSpPr>
          <p:spPr>
            <a:xfrm>
              <a:off x="4808295" y="4679601"/>
              <a:ext cx="988541" cy="673443"/>
            </a:xfrm>
            <a:prstGeom prst="rect">
              <a:avLst/>
            </a:prstGeom>
            <a:solidFill>
              <a:schemeClr val="accent2">
                <a:lumMod val="40000"/>
                <a:lumOff val="60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400" dirty="0">
                  <a:solidFill>
                    <a:schemeClr val="tx1"/>
                  </a:solidFill>
                  <a:latin typeface="David" panose="020E0502060401010101" pitchFamily="34" charset="-79"/>
                  <a:cs typeface="David" panose="020E0502060401010101" pitchFamily="34" charset="-79"/>
                </a:rPr>
                <a:t>Intel-RealSense Camera</a:t>
              </a:r>
              <a:endParaRPr lang="he-IL" sz="1400" dirty="0"/>
            </a:p>
          </p:txBody>
        </p:sp>
        <p:grpSp>
          <p:nvGrpSpPr>
            <p:cNvPr id="30" name="Group 29">
              <a:extLst>
                <a:ext uri="{FF2B5EF4-FFF2-40B4-BE49-F238E27FC236}">
                  <a16:creationId xmlns:a16="http://schemas.microsoft.com/office/drawing/2014/main" id="{8D9D97E3-9131-6A1F-6481-8AECBB27BDE9}"/>
                </a:ext>
              </a:extLst>
            </p:cNvPr>
            <p:cNvGrpSpPr/>
            <p:nvPr/>
          </p:nvGrpSpPr>
          <p:grpSpPr>
            <a:xfrm>
              <a:off x="2530533" y="1127394"/>
              <a:ext cx="2421924" cy="3404287"/>
              <a:chOff x="2465173" y="1532237"/>
              <a:chExt cx="2421924" cy="3404287"/>
            </a:xfrm>
          </p:grpSpPr>
          <p:pic>
            <p:nvPicPr>
              <p:cNvPr id="34" name="תמונה 31">
                <a:extLst>
                  <a:ext uri="{FF2B5EF4-FFF2-40B4-BE49-F238E27FC236}">
                    <a16:creationId xmlns:a16="http://schemas.microsoft.com/office/drawing/2014/main" id="{BC488F99-BD02-5E9C-79A6-7C1853819030}"/>
                  </a:ext>
                </a:extLst>
              </p:cNvPr>
              <p:cNvPicPr>
                <a:picLocks noChangeAspect="1"/>
              </p:cNvPicPr>
              <p:nvPr/>
            </p:nvPicPr>
            <p:blipFill rotWithShape="1">
              <a:blip r:embed="rId4">
                <a:extLst>
                  <a:ext uri="{28A0092B-C50C-407E-A947-70E740481C1C}">
                    <a14:useLocalDpi xmlns:a14="http://schemas.microsoft.com/office/drawing/2010/main" val="0"/>
                  </a:ext>
                </a:extLst>
              </a:blip>
              <a:srcRect l="5207" t="14103" r="66695" b="13838"/>
              <a:stretch/>
            </p:blipFill>
            <p:spPr>
              <a:xfrm>
                <a:off x="2465173" y="1532237"/>
                <a:ext cx="2421924" cy="3404287"/>
              </a:xfrm>
              <a:prstGeom prst="rect">
                <a:avLst/>
              </a:prstGeom>
            </p:spPr>
          </p:pic>
          <p:sp>
            <p:nvSpPr>
              <p:cNvPr id="37" name="Rectangle 36">
                <a:extLst>
                  <a:ext uri="{FF2B5EF4-FFF2-40B4-BE49-F238E27FC236}">
                    <a16:creationId xmlns:a16="http://schemas.microsoft.com/office/drawing/2014/main" id="{83CA28FC-3B82-7807-99F2-615E1B1A4711}"/>
                  </a:ext>
                </a:extLst>
              </p:cNvPr>
              <p:cNvSpPr/>
              <p:nvPr/>
            </p:nvSpPr>
            <p:spPr>
              <a:xfrm>
                <a:off x="3472248" y="4287795"/>
                <a:ext cx="383059" cy="228600"/>
              </a:xfrm>
              <a:prstGeom prst="rect">
                <a:avLst/>
              </a:prstGeom>
              <a:solidFill>
                <a:schemeClr val="accent6">
                  <a:lumMod val="40000"/>
                  <a:lumOff val="60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200" dirty="0">
                    <a:solidFill>
                      <a:schemeClr val="tx1"/>
                    </a:solidFill>
                    <a:latin typeface="David" panose="020E0502060401010101" pitchFamily="34" charset="-79"/>
                    <a:cs typeface="David" panose="020E0502060401010101" pitchFamily="34" charset="-79"/>
                  </a:rPr>
                  <a:t>x2</a:t>
                </a:r>
                <a:endParaRPr lang="he-IL" sz="1200" dirty="0"/>
              </a:p>
            </p:txBody>
          </p:sp>
          <p:sp>
            <p:nvSpPr>
              <p:cNvPr id="44" name="Rectangle 43">
                <a:extLst>
                  <a:ext uri="{FF2B5EF4-FFF2-40B4-BE49-F238E27FC236}">
                    <a16:creationId xmlns:a16="http://schemas.microsoft.com/office/drawing/2014/main" id="{775CE48D-200B-BDFF-7B57-75C05A230AA8}"/>
                  </a:ext>
                </a:extLst>
              </p:cNvPr>
              <p:cNvSpPr/>
              <p:nvPr/>
            </p:nvSpPr>
            <p:spPr>
              <a:xfrm>
                <a:off x="2802924" y="4287795"/>
                <a:ext cx="383059" cy="228600"/>
              </a:xfrm>
              <a:prstGeom prst="rect">
                <a:avLst/>
              </a:prstGeom>
              <a:solidFill>
                <a:schemeClr val="accent6">
                  <a:lumMod val="40000"/>
                  <a:lumOff val="60000"/>
                </a:schemeClr>
              </a:solid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200" dirty="0">
                    <a:solidFill>
                      <a:schemeClr val="tx1"/>
                    </a:solidFill>
                    <a:latin typeface="David" panose="020E0502060401010101" pitchFamily="34" charset="-79"/>
                    <a:cs typeface="David" panose="020E0502060401010101" pitchFamily="34" charset="-79"/>
                  </a:rPr>
                  <a:t>x2</a:t>
                </a:r>
                <a:endParaRPr lang="he-IL" sz="1200" dirty="0"/>
              </a:p>
            </p:txBody>
          </p:sp>
        </p:grpSp>
        <p:cxnSp>
          <p:nvCxnSpPr>
            <p:cNvPr id="45" name="Connector: Elbow 44">
              <a:extLst>
                <a:ext uri="{FF2B5EF4-FFF2-40B4-BE49-F238E27FC236}">
                  <a16:creationId xmlns:a16="http://schemas.microsoft.com/office/drawing/2014/main" id="{9C99C666-AA98-2FFC-777D-77F6CFAF172F}"/>
                </a:ext>
              </a:extLst>
            </p:cNvPr>
            <p:cNvCxnSpPr>
              <a:cxnSpLocks/>
              <a:stCxn id="2" idx="3"/>
            </p:cNvCxnSpPr>
            <p:nvPr/>
          </p:nvCxnSpPr>
          <p:spPr>
            <a:xfrm flipV="1">
              <a:off x="1504922" y="1684275"/>
              <a:ext cx="1124465" cy="624377"/>
            </a:xfrm>
            <a:prstGeom prst="bentConnector3">
              <a:avLst/>
            </a:prstGeom>
            <a:ln w="38100"/>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B2C67E86-B46D-C9BC-419C-9E4F98B2E505}"/>
                </a:ext>
              </a:extLst>
            </p:cNvPr>
            <p:cNvCxnSpPr>
              <a:cxnSpLocks/>
              <a:stCxn id="10" idx="3"/>
            </p:cNvCxnSpPr>
            <p:nvPr/>
          </p:nvCxnSpPr>
          <p:spPr>
            <a:xfrm flipV="1">
              <a:off x="1504922" y="2169653"/>
              <a:ext cx="1124465" cy="1032602"/>
            </a:xfrm>
            <a:prstGeom prst="bentConnector3">
              <a:avLst>
                <a:gd name="adj1" fmla="val 74725"/>
              </a:avLst>
            </a:prstGeom>
            <a:ln w="38100"/>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96270A40-B4E5-5778-7B8B-B352B0781C25}"/>
                </a:ext>
              </a:extLst>
            </p:cNvPr>
            <p:cNvCxnSpPr>
              <a:cxnSpLocks/>
              <a:stCxn id="23" idx="3"/>
            </p:cNvCxnSpPr>
            <p:nvPr/>
          </p:nvCxnSpPr>
          <p:spPr>
            <a:xfrm flipV="1">
              <a:off x="1504922" y="4471264"/>
              <a:ext cx="1451919" cy="545060"/>
            </a:xfrm>
            <a:prstGeom prst="bentConnector3">
              <a:avLst>
                <a:gd name="adj1" fmla="val 98085"/>
              </a:avLst>
            </a:prstGeom>
            <a:ln w="38100"/>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943CA0DC-71D0-5853-A92D-74A07F1DD83E}"/>
                </a:ext>
              </a:extLst>
            </p:cNvPr>
            <p:cNvCxnSpPr>
              <a:cxnSpLocks/>
              <a:stCxn id="15" idx="3"/>
            </p:cNvCxnSpPr>
            <p:nvPr/>
          </p:nvCxnSpPr>
          <p:spPr>
            <a:xfrm flipV="1">
              <a:off x="1504922" y="4445751"/>
              <a:ext cx="1680519" cy="1831324"/>
            </a:xfrm>
            <a:prstGeom prst="bentConnector2">
              <a:avLst/>
            </a:prstGeom>
            <a:ln w="38100"/>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A531FD60-EDCE-523A-2804-28DFCD90B43A}"/>
                </a:ext>
              </a:extLst>
            </p:cNvPr>
            <p:cNvCxnSpPr>
              <a:cxnSpLocks/>
              <a:endCxn id="27" idx="1"/>
            </p:cNvCxnSpPr>
            <p:nvPr/>
          </p:nvCxnSpPr>
          <p:spPr>
            <a:xfrm rot="16200000" flipH="1">
              <a:off x="3324628" y="4756336"/>
              <a:ext cx="1807858" cy="1233617"/>
            </a:xfrm>
            <a:prstGeom prst="bentConnector2">
              <a:avLst/>
            </a:prstGeom>
            <a:ln w="38100"/>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F2B3669A-ED99-E7B9-A86B-7DA1FCB679A3}"/>
                </a:ext>
              </a:extLst>
            </p:cNvPr>
            <p:cNvCxnSpPr>
              <a:cxnSpLocks/>
              <a:endCxn id="28" idx="1"/>
            </p:cNvCxnSpPr>
            <p:nvPr/>
          </p:nvCxnSpPr>
          <p:spPr>
            <a:xfrm>
              <a:off x="3871241" y="4469216"/>
              <a:ext cx="937054" cy="547107"/>
            </a:xfrm>
            <a:prstGeom prst="bentConnector3">
              <a:avLst>
                <a:gd name="adj1" fmla="val 549"/>
              </a:avLst>
            </a:prstGeom>
            <a:ln w="38100"/>
          </p:spPr>
          <p:style>
            <a:lnRef idx="1">
              <a:schemeClr val="accent1"/>
            </a:lnRef>
            <a:fillRef idx="0">
              <a:schemeClr val="accent1"/>
            </a:fillRef>
            <a:effectRef idx="0">
              <a:schemeClr val="accent1"/>
            </a:effectRef>
            <a:fontRef idx="minor">
              <a:schemeClr val="tx1"/>
            </a:fontRef>
          </p:style>
        </p:cxnSp>
        <p:pic>
          <p:nvPicPr>
            <p:cNvPr id="61" name="תמונה 31">
              <a:extLst>
                <a:ext uri="{FF2B5EF4-FFF2-40B4-BE49-F238E27FC236}">
                  <a16:creationId xmlns:a16="http://schemas.microsoft.com/office/drawing/2014/main" id="{8B8514FD-3BFD-C781-29AC-82B8D58A8B60}"/>
                </a:ext>
              </a:extLst>
            </p:cNvPr>
            <p:cNvPicPr>
              <a:picLocks noChangeAspect="1"/>
            </p:cNvPicPr>
            <p:nvPr/>
          </p:nvPicPr>
          <p:blipFill rotWithShape="1">
            <a:blip r:embed="rId4">
              <a:extLst>
                <a:ext uri="{28A0092B-C50C-407E-A947-70E740481C1C}">
                  <a14:useLocalDpi xmlns:a14="http://schemas.microsoft.com/office/drawing/2010/main" val="0"/>
                </a:ext>
              </a:extLst>
            </a:blip>
            <a:srcRect l="65897" t="12227" r="28728" b="10816"/>
            <a:stretch/>
          </p:blipFill>
          <p:spPr>
            <a:xfrm>
              <a:off x="8789230" y="1127394"/>
              <a:ext cx="463379" cy="3635618"/>
            </a:xfrm>
            <a:prstGeom prst="rect">
              <a:avLst/>
            </a:prstGeom>
          </p:spPr>
        </p:pic>
        <p:cxnSp>
          <p:nvCxnSpPr>
            <p:cNvPr id="67" name="Connector: Elbow 66">
              <a:extLst>
                <a:ext uri="{FF2B5EF4-FFF2-40B4-BE49-F238E27FC236}">
                  <a16:creationId xmlns:a16="http://schemas.microsoft.com/office/drawing/2014/main" id="{055F39D8-12BF-1A33-C338-F1F682C4A5FD}"/>
                </a:ext>
              </a:extLst>
            </p:cNvPr>
            <p:cNvCxnSpPr>
              <a:cxnSpLocks/>
              <a:endCxn id="61" idx="1"/>
            </p:cNvCxnSpPr>
            <p:nvPr/>
          </p:nvCxnSpPr>
          <p:spPr>
            <a:xfrm>
              <a:off x="4911140" y="2435437"/>
              <a:ext cx="3878090" cy="509766"/>
            </a:xfrm>
            <a:prstGeom prst="bentConnector3">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4" name="תיבת טקסט 43">
              <a:extLst>
                <a:ext uri="{FF2B5EF4-FFF2-40B4-BE49-F238E27FC236}">
                  <a16:creationId xmlns:a16="http://schemas.microsoft.com/office/drawing/2014/main" id="{19C3EC84-0C1E-D385-6F30-33663752E915}"/>
                </a:ext>
              </a:extLst>
            </p:cNvPr>
            <p:cNvSpPr txBox="1"/>
            <p:nvPr/>
          </p:nvSpPr>
          <p:spPr>
            <a:xfrm>
              <a:off x="4099841" y="4763012"/>
              <a:ext cx="658450" cy="253916"/>
            </a:xfrm>
            <a:prstGeom prst="rect">
              <a:avLst/>
            </a:prstGeom>
            <a:noFill/>
          </p:spPr>
          <p:txBody>
            <a:bodyPr wrap="square">
              <a:spAutoFit/>
            </a:bodyPr>
            <a:lstStyle/>
            <a:p>
              <a:r>
                <a:rPr lang="en-US" sz="1050" dirty="0">
                  <a:solidFill>
                    <a:srgbClr val="565656"/>
                  </a:solidFill>
                  <a:latin typeface="MiSans"/>
                </a:rPr>
                <a:t>USB 3 </a:t>
              </a:r>
            </a:p>
          </p:txBody>
        </p:sp>
        <p:sp>
          <p:nvSpPr>
            <p:cNvPr id="75" name="תיבת טקסט 43">
              <a:extLst>
                <a:ext uri="{FF2B5EF4-FFF2-40B4-BE49-F238E27FC236}">
                  <a16:creationId xmlns:a16="http://schemas.microsoft.com/office/drawing/2014/main" id="{71228C4E-889B-B28E-F52D-696E7DE0574E}"/>
                </a:ext>
              </a:extLst>
            </p:cNvPr>
            <p:cNvSpPr txBox="1"/>
            <p:nvPr/>
          </p:nvSpPr>
          <p:spPr>
            <a:xfrm>
              <a:off x="2059205" y="6014384"/>
              <a:ext cx="658450" cy="253916"/>
            </a:xfrm>
            <a:prstGeom prst="rect">
              <a:avLst/>
            </a:prstGeom>
            <a:noFill/>
          </p:spPr>
          <p:txBody>
            <a:bodyPr wrap="square">
              <a:spAutoFit/>
            </a:bodyPr>
            <a:lstStyle/>
            <a:p>
              <a:r>
                <a:rPr lang="en-US" sz="1050" dirty="0">
                  <a:solidFill>
                    <a:srgbClr val="565656"/>
                  </a:solidFill>
                  <a:latin typeface="MiSans"/>
                </a:rPr>
                <a:t>USB 2 </a:t>
              </a:r>
            </a:p>
          </p:txBody>
        </p:sp>
        <p:sp>
          <p:nvSpPr>
            <p:cNvPr id="76" name="תיבת טקסט 43">
              <a:extLst>
                <a:ext uri="{FF2B5EF4-FFF2-40B4-BE49-F238E27FC236}">
                  <a16:creationId xmlns:a16="http://schemas.microsoft.com/office/drawing/2014/main" id="{9AC6B681-75A1-1288-850E-92A8C2DFDF33}"/>
                </a:ext>
              </a:extLst>
            </p:cNvPr>
            <p:cNvSpPr txBox="1"/>
            <p:nvPr/>
          </p:nvSpPr>
          <p:spPr>
            <a:xfrm>
              <a:off x="4079825" y="6060014"/>
              <a:ext cx="658450" cy="253916"/>
            </a:xfrm>
            <a:prstGeom prst="rect">
              <a:avLst/>
            </a:prstGeom>
            <a:noFill/>
          </p:spPr>
          <p:txBody>
            <a:bodyPr wrap="square">
              <a:spAutoFit/>
            </a:bodyPr>
            <a:lstStyle/>
            <a:p>
              <a:r>
                <a:rPr lang="en-US" sz="1050" dirty="0">
                  <a:solidFill>
                    <a:srgbClr val="565656"/>
                  </a:solidFill>
                  <a:latin typeface="MiSans"/>
                </a:rPr>
                <a:t>USB 3  </a:t>
              </a:r>
            </a:p>
          </p:txBody>
        </p:sp>
        <p:sp>
          <p:nvSpPr>
            <p:cNvPr id="77" name="תיבת טקסט 43">
              <a:extLst>
                <a:ext uri="{FF2B5EF4-FFF2-40B4-BE49-F238E27FC236}">
                  <a16:creationId xmlns:a16="http://schemas.microsoft.com/office/drawing/2014/main" id="{7298E8C1-AFCF-115E-F6C0-8C5C1977E7A8}"/>
                </a:ext>
              </a:extLst>
            </p:cNvPr>
            <p:cNvSpPr txBox="1"/>
            <p:nvPr/>
          </p:nvSpPr>
          <p:spPr>
            <a:xfrm>
              <a:off x="2040155" y="4774443"/>
              <a:ext cx="658450" cy="253916"/>
            </a:xfrm>
            <a:prstGeom prst="rect">
              <a:avLst/>
            </a:prstGeom>
            <a:noFill/>
          </p:spPr>
          <p:txBody>
            <a:bodyPr wrap="square">
              <a:spAutoFit/>
            </a:bodyPr>
            <a:lstStyle/>
            <a:p>
              <a:r>
                <a:rPr lang="en-US" sz="1050" dirty="0">
                  <a:solidFill>
                    <a:srgbClr val="565656"/>
                  </a:solidFill>
                  <a:latin typeface="MiSans"/>
                </a:rPr>
                <a:t>USB 2</a:t>
              </a:r>
            </a:p>
          </p:txBody>
        </p:sp>
        <p:sp>
          <p:nvSpPr>
            <p:cNvPr id="78" name="תיבת טקסט 43">
              <a:extLst>
                <a:ext uri="{FF2B5EF4-FFF2-40B4-BE49-F238E27FC236}">
                  <a16:creationId xmlns:a16="http://schemas.microsoft.com/office/drawing/2014/main" id="{3D3626F8-EE7F-F64E-18D4-42E9DF816F72}"/>
                </a:ext>
              </a:extLst>
            </p:cNvPr>
            <p:cNvSpPr txBox="1"/>
            <p:nvPr/>
          </p:nvSpPr>
          <p:spPr>
            <a:xfrm>
              <a:off x="1503693" y="2080249"/>
              <a:ext cx="658450" cy="253916"/>
            </a:xfrm>
            <a:prstGeom prst="rect">
              <a:avLst/>
            </a:prstGeom>
            <a:noFill/>
          </p:spPr>
          <p:txBody>
            <a:bodyPr wrap="square">
              <a:spAutoFit/>
            </a:bodyPr>
            <a:lstStyle/>
            <a:p>
              <a:r>
                <a:rPr lang="en-US" sz="1050" dirty="0">
                  <a:solidFill>
                    <a:srgbClr val="565656"/>
                  </a:solidFill>
                  <a:latin typeface="MiSans"/>
                </a:rPr>
                <a:t>USB-C </a:t>
              </a:r>
            </a:p>
          </p:txBody>
        </p:sp>
        <p:sp>
          <p:nvSpPr>
            <p:cNvPr id="79" name="תיבת טקסט 43">
              <a:extLst>
                <a:ext uri="{FF2B5EF4-FFF2-40B4-BE49-F238E27FC236}">
                  <a16:creationId xmlns:a16="http://schemas.microsoft.com/office/drawing/2014/main" id="{9FB88746-8070-95DB-CCE6-2E51CC8DA38A}"/>
                </a:ext>
              </a:extLst>
            </p:cNvPr>
            <p:cNvSpPr txBox="1"/>
            <p:nvPr/>
          </p:nvSpPr>
          <p:spPr>
            <a:xfrm>
              <a:off x="1677690" y="3179372"/>
              <a:ext cx="658450" cy="415498"/>
            </a:xfrm>
            <a:prstGeom prst="rect">
              <a:avLst/>
            </a:prstGeom>
            <a:noFill/>
          </p:spPr>
          <p:txBody>
            <a:bodyPr wrap="square">
              <a:spAutoFit/>
            </a:bodyPr>
            <a:lstStyle/>
            <a:p>
              <a:r>
                <a:rPr lang="en-US" sz="1050" dirty="0">
                  <a:solidFill>
                    <a:srgbClr val="565656"/>
                  </a:solidFill>
                  <a:latin typeface="MiSans"/>
                </a:rPr>
                <a:t>Micro-HDMI </a:t>
              </a:r>
            </a:p>
          </p:txBody>
        </p:sp>
        <p:cxnSp>
          <p:nvCxnSpPr>
            <p:cNvPr id="83" name="Connector: Elbow 82">
              <a:extLst>
                <a:ext uri="{FF2B5EF4-FFF2-40B4-BE49-F238E27FC236}">
                  <a16:creationId xmlns:a16="http://schemas.microsoft.com/office/drawing/2014/main" id="{32BB1511-ECB4-6604-9D5B-40D6B526F221}"/>
                </a:ext>
              </a:extLst>
            </p:cNvPr>
            <p:cNvCxnSpPr>
              <a:cxnSpLocks/>
            </p:cNvCxnSpPr>
            <p:nvPr/>
          </p:nvCxnSpPr>
          <p:spPr>
            <a:xfrm>
              <a:off x="6870843" y="1274974"/>
              <a:ext cx="1969359" cy="1617"/>
            </a:xfrm>
            <a:prstGeom prst="bentConnector3">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6" name="Connector: Elbow 85">
              <a:extLst>
                <a:ext uri="{FF2B5EF4-FFF2-40B4-BE49-F238E27FC236}">
                  <a16:creationId xmlns:a16="http://schemas.microsoft.com/office/drawing/2014/main" id="{09CE6ED5-C4AC-E932-7DD4-E18273F74720}"/>
                </a:ext>
              </a:extLst>
            </p:cNvPr>
            <p:cNvCxnSpPr>
              <a:cxnSpLocks/>
            </p:cNvCxnSpPr>
            <p:nvPr/>
          </p:nvCxnSpPr>
          <p:spPr>
            <a:xfrm flipV="1">
              <a:off x="6870841" y="1449573"/>
              <a:ext cx="1969361" cy="79317"/>
            </a:xfrm>
            <a:prstGeom prst="bentConnector3">
              <a:avLst>
                <a:gd name="adj1" fmla="val 33193"/>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Connector: Elbow 86">
              <a:extLst>
                <a:ext uri="{FF2B5EF4-FFF2-40B4-BE49-F238E27FC236}">
                  <a16:creationId xmlns:a16="http://schemas.microsoft.com/office/drawing/2014/main" id="{0E650455-06BA-15B3-F0BA-59DC3D9294B3}"/>
                </a:ext>
              </a:extLst>
            </p:cNvPr>
            <p:cNvCxnSpPr>
              <a:cxnSpLocks/>
            </p:cNvCxnSpPr>
            <p:nvPr/>
          </p:nvCxnSpPr>
          <p:spPr>
            <a:xfrm flipV="1">
              <a:off x="6845357" y="1625268"/>
              <a:ext cx="1994843" cy="183896"/>
            </a:xfrm>
            <a:prstGeom prst="bentConnector3">
              <a:avLst>
                <a:gd name="adj1" fmla="val 34004"/>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90" name="תיבת טקסט 43">
              <a:extLst>
                <a:ext uri="{FF2B5EF4-FFF2-40B4-BE49-F238E27FC236}">
                  <a16:creationId xmlns:a16="http://schemas.microsoft.com/office/drawing/2014/main" id="{36E6C4D5-A700-ED23-4668-19A214456A18}"/>
                </a:ext>
              </a:extLst>
            </p:cNvPr>
            <p:cNvSpPr txBox="1"/>
            <p:nvPr/>
          </p:nvSpPr>
          <p:spPr>
            <a:xfrm>
              <a:off x="9399282" y="1223285"/>
              <a:ext cx="842027" cy="253916"/>
            </a:xfrm>
            <a:prstGeom prst="rect">
              <a:avLst/>
            </a:prstGeom>
            <a:noFill/>
          </p:spPr>
          <p:txBody>
            <a:bodyPr wrap="square">
              <a:spAutoFit/>
            </a:bodyPr>
            <a:lstStyle/>
            <a:p>
              <a:r>
                <a:rPr lang="en-US" sz="1050" dirty="0">
                  <a:solidFill>
                    <a:srgbClr val="565656"/>
                  </a:solidFill>
                  <a:latin typeface="MiSans"/>
                </a:rPr>
                <a:t>5V</a:t>
              </a:r>
            </a:p>
          </p:txBody>
        </p:sp>
        <p:sp>
          <p:nvSpPr>
            <p:cNvPr id="91" name="תיבת טקסט 43">
              <a:extLst>
                <a:ext uri="{FF2B5EF4-FFF2-40B4-BE49-F238E27FC236}">
                  <a16:creationId xmlns:a16="http://schemas.microsoft.com/office/drawing/2014/main" id="{7D967FA2-68D3-5306-CFF9-754DEFB047E8}"/>
                </a:ext>
              </a:extLst>
            </p:cNvPr>
            <p:cNvSpPr txBox="1"/>
            <p:nvPr/>
          </p:nvSpPr>
          <p:spPr>
            <a:xfrm>
              <a:off x="6924259" y="1040876"/>
              <a:ext cx="842027" cy="253916"/>
            </a:xfrm>
            <a:prstGeom prst="rect">
              <a:avLst/>
            </a:prstGeom>
            <a:noFill/>
          </p:spPr>
          <p:txBody>
            <a:bodyPr wrap="square">
              <a:spAutoFit/>
            </a:bodyPr>
            <a:lstStyle/>
            <a:p>
              <a:r>
                <a:rPr lang="en-US" sz="1050" dirty="0">
                  <a:solidFill>
                    <a:srgbClr val="565656"/>
                  </a:solidFill>
                  <a:latin typeface="MiSans"/>
                </a:rPr>
                <a:t>Vcc- 3.3V</a:t>
              </a:r>
            </a:p>
          </p:txBody>
        </p:sp>
        <p:cxnSp>
          <p:nvCxnSpPr>
            <p:cNvPr id="96" name="Straight Connector 95">
              <a:extLst>
                <a:ext uri="{FF2B5EF4-FFF2-40B4-BE49-F238E27FC236}">
                  <a16:creationId xmlns:a16="http://schemas.microsoft.com/office/drawing/2014/main" id="{FA7EF194-0089-7C81-32D7-E8B3A658D956}"/>
                </a:ext>
              </a:extLst>
            </p:cNvPr>
            <p:cNvCxnSpPr>
              <a:cxnSpLocks/>
            </p:cNvCxnSpPr>
            <p:nvPr/>
          </p:nvCxnSpPr>
          <p:spPr>
            <a:xfrm>
              <a:off x="6870841" y="1982146"/>
              <a:ext cx="1969359" cy="1617"/>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02" name="תיבת טקסט 43">
              <a:extLst>
                <a:ext uri="{FF2B5EF4-FFF2-40B4-BE49-F238E27FC236}">
                  <a16:creationId xmlns:a16="http://schemas.microsoft.com/office/drawing/2014/main" id="{AC75C8E3-31BE-7225-3BF5-C7A18E1646FA}"/>
                </a:ext>
              </a:extLst>
            </p:cNvPr>
            <p:cNvSpPr txBox="1"/>
            <p:nvPr/>
          </p:nvSpPr>
          <p:spPr>
            <a:xfrm>
              <a:off x="8303387" y="1774796"/>
              <a:ext cx="842027" cy="253916"/>
            </a:xfrm>
            <a:prstGeom prst="rect">
              <a:avLst/>
            </a:prstGeom>
            <a:noFill/>
          </p:spPr>
          <p:txBody>
            <a:bodyPr wrap="square">
              <a:spAutoFit/>
            </a:bodyPr>
            <a:lstStyle/>
            <a:p>
              <a:r>
                <a:rPr lang="en-US" sz="1050" dirty="0">
                  <a:solidFill>
                    <a:srgbClr val="565656"/>
                  </a:solidFill>
                  <a:latin typeface="MiSans"/>
                </a:rPr>
                <a:t>Gnd</a:t>
              </a:r>
            </a:p>
          </p:txBody>
        </p:sp>
        <p:sp>
          <p:nvSpPr>
            <p:cNvPr id="103" name="תיבת טקסט 43">
              <a:extLst>
                <a:ext uri="{FF2B5EF4-FFF2-40B4-BE49-F238E27FC236}">
                  <a16:creationId xmlns:a16="http://schemas.microsoft.com/office/drawing/2014/main" id="{F3091D48-65B8-A5B8-D8BC-0A03587F07F4}"/>
                </a:ext>
              </a:extLst>
            </p:cNvPr>
            <p:cNvSpPr txBox="1"/>
            <p:nvPr/>
          </p:nvSpPr>
          <p:spPr>
            <a:xfrm>
              <a:off x="7010619" y="1619508"/>
              <a:ext cx="396322" cy="253916"/>
            </a:xfrm>
            <a:prstGeom prst="rect">
              <a:avLst/>
            </a:prstGeom>
            <a:noFill/>
          </p:spPr>
          <p:txBody>
            <a:bodyPr wrap="square">
              <a:spAutoFit/>
            </a:bodyPr>
            <a:lstStyle/>
            <a:p>
              <a:r>
                <a:rPr lang="en-US" sz="1050" dirty="0">
                  <a:solidFill>
                    <a:srgbClr val="565656"/>
                  </a:solidFill>
                  <a:latin typeface="MiSans"/>
                </a:rPr>
                <a:t>SCL</a:t>
              </a:r>
            </a:p>
          </p:txBody>
        </p:sp>
        <p:sp>
          <p:nvSpPr>
            <p:cNvPr id="104" name="תיבת טקסט 43">
              <a:extLst>
                <a:ext uri="{FF2B5EF4-FFF2-40B4-BE49-F238E27FC236}">
                  <a16:creationId xmlns:a16="http://schemas.microsoft.com/office/drawing/2014/main" id="{08290A48-AB7B-4278-6BBE-E1FD7318DE09}"/>
                </a:ext>
              </a:extLst>
            </p:cNvPr>
            <p:cNvSpPr txBox="1"/>
            <p:nvPr/>
          </p:nvSpPr>
          <p:spPr>
            <a:xfrm>
              <a:off x="7003940" y="1332200"/>
              <a:ext cx="519896" cy="253916"/>
            </a:xfrm>
            <a:prstGeom prst="rect">
              <a:avLst/>
            </a:prstGeom>
            <a:noFill/>
          </p:spPr>
          <p:txBody>
            <a:bodyPr wrap="square">
              <a:spAutoFit/>
            </a:bodyPr>
            <a:lstStyle/>
            <a:p>
              <a:r>
                <a:rPr lang="en-US" sz="1050" dirty="0">
                  <a:solidFill>
                    <a:srgbClr val="565656"/>
                  </a:solidFill>
                  <a:latin typeface="MiSans"/>
                </a:rPr>
                <a:t>SDA</a:t>
              </a:r>
            </a:p>
          </p:txBody>
        </p:sp>
        <p:sp>
          <p:nvSpPr>
            <p:cNvPr id="73" name="Rectangle 72">
              <a:extLst>
                <a:ext uri="{FF2B5EF4-FFF2-40B4-BE49-F238E27FC236}">
                  <a16:creationId xmlns:a16="http://schemas.microsoft.com/office/drawing/2014/main" id="{2246B806-EF8D-090D-DBD6-69092DB8FF35}"/>
                </a:ext>
              </a:extLst>
            </p:cNvPr>
            <p:cNvSpPr/>
            <p:nvPr/>
          </p:nvSpPr>
          <p:spPr>
            <a:xfrm>
              <a:off x="5448786" y="1196902"/>
              <a:ext cx="1422057" cy="928972"/>
            </a:xfrm>
            <a:prstGeom prst="rect">
              <a:avLst/>
            </a:prstGeom>
            <a:solidFill>
              <a:schemeClr val="accent2">
                <a:lumMod val="40000"/>
                <a:lumOff val="60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400" dirty="0">
                  <a:solidFill>
                    <a:schemeClr val="tx1"/>
                  </a:solidFill>
                  <a:latin typeface="David" panose="020E0502060401010101" pitchFamily="34" charset="-79"/>
                  <a:cs typeface="David" panose="020E0502060401010101" pitchFamily="34" charset="-79"/>
                </a:rPr>
                <a:t>0.91 Inch OLED</a:t>
              </a:r>
              <a:endParaRPr lang="he-IL" sz="1400" dirty="0"/>
            </a:p>
          </p:txBody>
        </p:sp>
        <p:sp>
          <p:nvSpPr>
            <p:cNvPr id="105" name="Rectangle 104">
              <a:extLst>
                <a:ext uri="{FF2B5EF4-FFF2-40B4-BE49-F238E27FC236}">
                  <a16:creationId xmlns:a16="http://schemas.microsoft.com/office/drawing/2014/main" id="{A1B3CBC9-05F2-9F7E-CD67-0E19ED7F1652}"/>
                </a:ext>
              </a:extLst>
            </p:cNvPr>
            <p:cNvSpPr/>
            <p:nvPr/>
          </p:nvSpPr>
          <p:spPr>
            <a:xfrm>
              <a:off x="10075260" y="1201145"/>
              <a:ext cx="988541" cy="673443"/>
            </a:xfrm>
            <a:prstGeom prst="rect">
              <a:avLst/>
            </a:prstGeom>
            <a:solidFill>
              <a:schemeClr val="accent2">
                <a:lumMod val="40000"/>
                <a:lumOff val="60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400" dirty="0">
                  <a:solidFill>
                    <a:schemeClr val="tx1"/>
                  </a:solidFill>
                  <a:latin typeface="David" panose="020E0502060401010101" pitchFamily="34" charset="-79"/>
                  <a:cs typeface="David" panose="020E0502060401010101" pitchFamily="34" charset="-79"/>
                </a:rPr>
                <a:t>Fan</a:t>
              </a:r>
              <a:endParaRPr lang="he-IL" sz="1400" dirty="0"/>
            </a:p>
          </p:txBody>
        </p:sp>
        <p:cxnSp>
          <p:nvCxnSpPr>
            <p:cNvPr id="107" name="Straight Connector 106">
              <a:extLst>
                <a:ext uri="{FF2B5EF4-FFF2-40B4-BE49-F238E27FC236}">
                  <a16:creationId xmlns:a16="http://schemas.microsoft.com/office/drawing/2014/main" id="{4B54D2C1-D5FA-214B-C0AF-4795123CDCB8}"/>
                </a:ext>
              </a:extLst>
            </p:cNvPr>
            <p:cNvCxnSpPr>
              <a:cxnSpLocks/>
            </p:cNvCxnSpPr>
            <p:nvPr/>
          </p:nvCxnSpPr>
          <p:spPr>
            <a:xfrm>
              <a:off x="9201637" y="1447956"/>
              <a:ext cx="873623"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9" name="Connector: Elbow 108">
              <a:extLst>
                <a:ext uri="{FF2B5EF4-FFF2-40B4-BE49-F238E27FC236}">
                  <a16:creationId xmlns:a16="http://schemas.microsoft.com/office/drawing/2014/main" id="{4D3D6FDA-D26F-5CAD-D82E-9F316819FDCF}"/>
                </a:ext>
              </a:extLst>
            </p:cNvPr>
            <p:cNvCxnSpPr>
              <a:cxnSpLocks/>
            </p:cNvCxnSpPr>
            <p:nvPr/>
          </p:nvCxnSpPr>
          <p:spPr>
            <a:xfrm>
              <a:off x="9201637" y="1623524"/>
              <a:ext cx="895352" cy="104741"/>
            </a:xfrm>
            <a:prstGeom prst="bentConnector3">
              <a:avLst>
                <a:gd name="adj1" fmla="val 50000"/>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13" name="תיבת טקסט 43">
              <a:extLst>
                <a:ext uri="{FF2B5EF4-FFF2-40B4-BE49-F238E27FC236}">
                  <a16:creationId xmlns:a16="http://schemas.microsoft.com/office/drawing/2014/main" id="{51C6CC26-932C-39D6-44BD-87EE33E83C94}"/>
                </a:ext>
              </a:extLst>
            </p:cNvPr>
            <p:cNvSpPr txBox="1"/>
            <p:nvPr/>
          </p:nvSpPr>
          <p:spPr>
            <a:xfrm>
              <a:off x="9241837" y="1601307"/>
              <a:ext cx="842027" cy="253916"/>
            </a:xfrm>
            <a:prstGeom prst="rect">
              <a:avLst/>
            </a:prstGeom>
            <a:noFill/>
          </p:spPr>
          <p:txBody>
            <a:bodyPr wrap="square">
              <a:spAutoFit/>
            </a:bodyPr>
            <a:lstStyle/>
            <a:p>
              <a:r>
                <a:rPr lang="en-US" sz="1050" dirty="0">
                  <a:solidFill>
                    <a:srgbClr val="565656"/>
                  </a:solidFill>
                  <a:latin typeface="MiSans"/>
                </a:rPr>
                <a:t>Gnd</a:t>
              </a:r>
            </a:p>
          </p:txBody>
        </p:sp>
        <p:sp>
          <p:nvSpPr>
            <p:cNvPr id="114" name="Rectangle 113">
              <a:extLst>
                <a:ext uri="{FF2B5EF4-FFF2-40B4-BE49-F238E27FC236}">
                  <a16:creationId xmlns:a16="http://schemas.microsoft.com/office/drawing/2014/main" id="{6C78FB0C-193C-2E20-79DC-6102EC05170B}"/>
                </a:ext>
              </a:extLst>
            </p:cNvPr>
            <p:cNvSpPr/>
            <p:nvPr/>
          </p:nvSpPr>
          <p:spPr>
            <a:xfrm>
              <a:off x="7621518" y="5539634"/>
              <a:ext cx="1523895" cy="1057221"/>
            </a:xfrm>
            <a:prstGeom prst="rect">
              <a:avLst/>
            </a:prstGeom>
            <a:solidFill>
              <a:schemeClr val="accent2">
                <a:lumMod val="40000"/>
                <a:lumOff val="60000"/>
              </a:schemeClr>
            </a:solid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400" dirty="0">
                  <a:solidFill>
                    <a:schemeClr val="tx1"/>
                  </a:solidFill>
                  <a:latin typeface="David" panose="020E0502060401010101" pitchFamily="34" charset="-79"/>
                  <a:cs typeface="David" panose="020E0502060401010101" pitchFamily="34" charset="-79"/>
                </a:rPr>
                <a:t>Arduino type M5Stack</a:t>
              </a:r>
              <a:r>
                <a:rPr lang="en-US" sz="1800" dirty="0">
                  <a:effectLst/>
                  <a:latin typeface="David" panose="020E0502060401010101" pitchFamily="34" charset="-79"/>
                  <a:ea typeface="Calibri" panose="020F0502020204030204" pitchFamily="34" charset="0"/>
                </a:rPr>
                <a:t> </a:t>
              </a:r>
              <a:endParaRPr lang="he-IL" sz="1400" dirty="0"/>
            </a:p>
          </p:txBody>
        </p:sp>
        <p:pic>
          <p:nvPicPr>
            <p:cNvPr id="116" name="Picture 115">
              <a:extLst>
                <a:ext uri="{FF2B5EF4-FFF2-40B4-BE49-F238E27FC236}">
                  <a16:creationId xmlns:a16="http://schemas.microsoft.com/office/drawing/2014/main" id="{7CCF998E-B426-0DC9-F450-ADDC03226898}"/>
                </a:ext>
              </a:extLst>
            </p:cNvPr>
            <p:cNvPicPr>
              <a:picLocks noChangeAspect="1"/>
            </p:cNvPicPr>
            <p:nvPr/>
          </p:nvPicPr>
          <p:blipFill>
            <a:blip r:embed="rId5"/>
            <a:stretch>
              <a:fillRect/>
            </a:stretch>
          </p:blipFill>
          <p:spPr>
            <a:xfrm>
              <a:off x="6458735" y="5154762"/>
              <a:ext cx="469492" cy="367621"/>
            </a:xfrm>
            <a:prstGeom prst="rect">
              <a:avLst/>
            </a:prstGeom>
          </p:spPr>
        </p:pic>
        <p:cxnSp>
          <p:nvCxnSpPr>
            <p:cNvPr id="117" name="Connector: Elbow 116">
              <a:extLst>
                <a:ext uri="{FF2B5EF4-FFF2-40B4-BE49-F238E27FC236}">
                  <a16:creationId xmlns:a16="http://schemas.microsoft.com/office/drawing/2014/main" id="{1EFEE369-0822-922C-AF77-5A084781F3A1}"/>
                </a:ext>
              </a:extLst>
            </p:cNvPr>
            <p:cNvCxnSpPr>
              <a:cxnSpLocks/>
            </p:cNvCxnSpPr>
            <p:nvPr/>
          </p:nvCxnSpPr>
          <p:spPr>
            <a:xfrm>
              <a:off x="6689818" y="5522383"/>
              <a:ext cx="937054" cy="547107"/>
            </a:xfrm>
            <a:prstGeom prst="bentConnector3">
              <a:avLst>
                <a:gd name="adj1" fmla="val 549"/>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68761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79475" y="356745"/>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שרטוט התשתית על כלל רכיביה</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pic>
        <p:nvPicPr>
          <p:cNvPr id="5" name="תמונה 4">
            <a:extLst>
              <a:ext uri="{FF2B5EF4-FFF2-40B4-BE49-F238E27FC236}">
                <a16:creationId xmlns:a16="http://schemas.microsoft.com/office/drawing/2014/main" id="{C06BA469-8B97-B767-4A65-8D84EEE1FBD4}"/>
              </a:ext>
            </a:extLst>
          </p:cNvPr>
          <p:cNvPicPr>
            <a:picLocks noChangeAspect="1"/>
          </p:cNvPicPr>
          <p:nvPr/>
        </p:nvPicPr>
        <p:blipFill>
          <a:blip r:embed="rId3"/>
          <a:stretch>
            <a:fillRect/>
          </a:stretch>
        </p:blipFill>
        <p:spPr>
          <a:xfrm>
            <a:off x="10154875" y="244204"/>
            <a:ext cx="1769706" cy="637394"/>
          </a:xfrm>
          <a:prstGeom prst="rect">
            <a:avLst/>
          </a:prstGeom>
        </p:spPr>
      </p:pic>
      <p:pic>
        <p:nvPicPr>
          <p:cNvPr id="3" name="Picture 2">
            <a:extLst>
              <a:ext uri="{FF2B5EF4-FFF2-40B4-BE49-F238E27FC236}">
                <a16:creationId xmlns:a16="http://schemas.microsoft.com/office/drawing/2014/main" id="{2C0AC1B5-B62F-4F5B-6A3D-429BAF36A4BE}"/>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1893"/>
          <a:stretch/>
        </p:blipFill>
        <p:spPr bwMode="auto">
          <a:xfrm>
            <a:off x="550915" y="1314613"/>
            <a:ext cx="7190594" cy="4916678"/>
          </a:xfrm>
          <a:prstGeom prst="rect">
            <a:avLst/>
          </a:prstGeom>
          <a:ln>
            <a:noFill/>
          </a:ln>
          <a:extLst>
            <a:ext uri="{53640926-AAD7-44D8-BBD7-CCE9431645EC}">
              <a14:shadowObscured xmlns:a14="http://schemas.microsoft.com/office/drawing/2010/main"/>
            </a:ext>
          </a:extLst>
        </p:spPr>
      </p:pic>
      <p:sp>
        <p:nvSpPr>
          <p:cNvPr id="2" name="Content Placeholder 4">
            <a:extLst>
              <a:ext uri="{FF2B5EF4-FFF2-40B4-BE49-F238E27FC236}">
                <a16:creationId xmlns:a16="http://schemas.microsoft.com/office/drawing/2014/main" id="{702F0292-53B0-618D-1631-799AFDBA456D}"/>
              </a:ext>
            </a:extLst>
          </p:cNvPr>
          <p:cNvSpPr>
            <a:spLocks noGrp="1"/>
          </p:cNvSpPr>
          <p:nvPr>
            <p:ph idx="1"/>
          </p:nvPr>
        </p:nvSpPr>
        <p:spPr>
          <a:xfrm>
            <a:off x="7902146" y="1069675"/>
            <a:ext cx="3451654" cy="5431580"/>
          </a:xfrm>
        </p:spPr>
        <p:txBody>
          <a:bodyPr>
            <a:noAutofit/>
          </a:bodyPr>
          <a:lstStyle/>
          <a:p>
            <a:pPr marL="0" marR="0" lvl="0" indent="0" algn="just" rtl="1">
              <a:lnSpc>
                <a:spcPct val="150000"/>
              </a:lnSpc>
              <a:spcBef>
                <a:spcPts val="600"/>
              </a:spcBef>
              <a:spcAft>
                <a:spcPts val="600"/>
              </a:spcAft>
              <a:buNone/>
            </a:pPr>
            <a:r>
              <a:rPr lang="he-IL" sz="1600" b="1" dirty="0">
                <a:latin typeface="David" panose="020E0502060401010101" pitchFamily="34" charset="-79"/>
                <a:ea typeface="Times New Roman" panose="02020603050405020304" pitchFamily="18" charset="0"/>
                <a:cs typeface="David" panose="020E0502060401010101" pitchFamily="34" charset="-79"/>
              </a:rPr>
              <a:t>רשימת רכיבים:</a:t>
            </a:r>
          </a:p>
          <a:p>
            <a:pPr marL="342900" marR="0" lvl="0" indent="-342900" algn="just">
              <a:lnSpc>
                <a:spcPct val="150000"/>
              </a:lnSpc>
              <a:spcBef>
                <a:spcPts val="600"/>
              </a:spcBef>
              <a:spcAft>
                <a:spcPts val="600"/>
              </a:spcAft>
              <a:buFont typeface="Symbol" panose="05050102010706020507" pitchFamily="18" charset="2"/>
              <a:buChar char=""/>
            </a:pPr>
            <a:r>
              <a:rPr lang="en-US" sz="1600" dirty="0">
                <a:latin typeface="David" panose="020E0502060401010101" pitchFamily="34" charset="-79"/>
                <a:ea typeface="Times New Roman" panose="02020603050405020304" pitchFamily="18" charset="0"/>
                <a:cs typeface="David" panose="020E0502060401010101" pitchFamily="34" charset="-79"/>
              </a:rPr>
              <a:t>Raspberry PI 4 Model B</a:t>
            </a:r>
            <a:endParaRPr lang="he-IL" sz="1600" dirty="0">
              <a:latin typeface="David" panose="020E0502060401010101" pitchFamily="34" charset="-79"/>
              <a:ea typeface="Times New Roman" panose="02020603050405020304" pitchFamily="18" charset="0"/>
              <a:cs typeface="David" panose="020E0502060401010101" pitchFamily="34" charset="-79"/>
            </a:endParaRPr>
          </a:p>
          <a:p>
            <a:pPr marL="342900" indent="-342900" algn="just">
              <a:lnSpc>
                <a:spcPct val="150000"/>
              </a:lnSpc>
              <a:spcBef>
                <a:spcPts val="600"/>
              </a:spcBef>
              <a:spcAft>
                <a:spcPts val="600"/>
              </a:spcAft>
              <a:buFont typeface="Symbol" panose="05050102010706020507" pitchFamily="18" charset="2"/>
              <a:buChar char=""/>
            </a:pPr>
            <a:r>
              <a:rPr lang="en-US" sz="1600" dirty="0">
                <a:solidFill>
                  <a:schemeClr val="tx1"/>
                </a:solidFill>
                <a:latin typeface="David" panose="020E0502060401010101" pitchFamily="34" charset="-79"/>
                <a:cs typeface="David" panose="020E0502060401010101" pitchFamily="34" charset="-79"/>
              </a:rPr>
              <a:t>Intel RealSense D435 camera system</a:t>
            </a:r>
            <a:endParaRPr lang="he-IL" sz="1600" dirty="0">
              <a:solidFill>
                <a:schemeClr val="tx1"/>
              </a:solidFill>
              <a:latin typeface="David" panose="020E0502060401010101" pitchFamily="34" charset="-79"/>
              <a:cs typeface="David" panose="020E0502060401010101" pitchFamily="34" charset="-79"/>
            </a:endParaRPr>
          </a:p>
          <a:p>
            <a:pPr marL="342900" indent="-342900" algn="just">
              <a:lnSpc>
                <a:spcPct val="150000"/>
              </a:lnSpc>
              <a:spcBef>
                <a:spcPts val="600"/>
              </a:spcBef>
              <a:spcAft>
                <a:spcPts val="600"/>
              </a:spcAft>
              <a:buFont typeface="Symbol" panose="05050102010706020507" pitchFamily="18" charset="2"/>
              <a:buChar char=""/>
            </a:pPr>
            <a:r>
              <a:rPr lang="en-US" sz="1600" dirty="0" err="1">
                <a:solidFill>
                  <a:schemeClr val="tx1"/>
                </a:solidFill>
                <a:latin typeface="David" panose="020E0502060401010101" pitchFamily="34" charset="-79"/>
                <a:cs typeface="David" panose="020E0502060401010101" pitchFamily="34" charset="-79"/>
              </a:rPr>
              <a:t>Rplidar</a:t>
            </a:r>
            <a:r>
              <a:rPr lang="en-US" sz="1600" dirty="0">
                <a:solidFill>
                  <a:schemeClr val="tx1"/>
                </a:solidFill>
                <a:latin typeface="David" panose="020E0502060401010101" pitchFamily="34" charset="-79"/>
                <a:cs typeface="David" panose="020E0502060401010101" pitchFamily="34" charset="-79"/>
              </a:rPr>
              <a:t>: </a:t>
            </a:r>
            <a:r>
              <a:rPr lang="en-US" sz="1600" b="0" i="0" dirty="0">
                <a:solidFill>
                  <a:srgbClr val="0F1111"/>
                </a:solidFill>
                <a:effectLst/>
                <a:latin typeface="David" panose="020E0502060401010101" pitchFamily="34" charset="-79"/>
                <a:cs typeface="David" panose="020E0502060401010101" pitchFamily="34" charset="-79"/>
              </a:rPr>
              <a:t>LIDAR Sensor</a:t>
            </a:r>
          </a:p>
          <a:p>
            <a:pPr marL="342900" indent="-342900" algn="just">
              <a:lnSpc>
                <a:spcPct val="150000"/>
              </a:lnSpc>
              <a:spcBef>
                <a:spcPts val="600"/>
              </a:spcBef>
              <a:spcAft>
                <a:spcPts val="600"/>
              </a:spcAft>
              <a:buFont typeface="Symbol" panose="05050102010706020507" pitchFamily="18" charset="2"/>
              <a:buChar char=""/>
            </a:pPr>
            <a:r>
              <a:rPr lang="en-US" sz="1600" dirty="0">
                <a:solidFill>
                  <a:schemeClr val="tx1"/>
                </a:solidFill>
                <a:latin typeface="David" panose="020E0502060401010101" pitchFamily="34" charset="-79"/>
                <a:cs typeface="David" panose="020E0502060401010101" pitchFamily="34" charset="-79"/>
              </a:rPr>
              <a:t>M5STACK</a:t>
            </a:r>
            <a:r>
              <a:rPr lang="en-US" sz="1600" dirty="0">
                <a:latin typeface="David" panose="020E0502060401010101" pitchFamily="34" charset="-79"/>
                <a:cs typeface="David" panose="020E0502060401010101" pitchFamily="34" charset="-79"/>
              </a:rPr>
              <a:t> (Arduino)</a:t>
            </a:r>
            <a:endParaRPr lang="he-IL" sz="1600" dirty="0">
              <a:solidFill>
                <a:schemeClr val="tx1"/>
              </a:solidFill>
              <a:latin typeface="David" panose="020E0502060401010101" pitchFamily="34" charset="-79"/>
              <a:cs typeface="David" panose="020E0502060401010101" pitchFamily="34" charset="-79"/>
            </a:endParaRPr>
          </a:p>
          <a:p>
            <a:pPr marL="342900" indent="-342900" algn="just">
              <a:lnSpc>
                <a:spcPct val="150000"/>
              </a:lnSpc>
              <a:spcBef>
                <a:spcPts val="600"/>
              </a:spcBef>
              <a:spcAft>
                <a:spcPts val="600"/>
              </a:spcAft>
              <a:buFont typeface="Symbol" panose="05050102010706020507" pitchFamily="18" charset="2"/>
              <a:buChar char=""/>
            </a:pPr>
            <a:r>
              <a:rPr lang="en-US" sz="1600" kern="0" dirty="0">
                <a:solidFill>
                  <a:schemeClr val="tx1"/>
                </a:solidFill>
                <a:latin typeface="David" panose="020E0502060401010101" pitchFamily="34" charset="-79"/>
                <a:cs typeface="David" panose="020E0502060401010101" pitchFamily="34" charset="-79"/>
              </a:rPr>
              <a:t>USB Mouse</a:t>
            </a:r>
          </a:p>
          <a:p>
            <a:pPr marL="342900" indent="-342900" algn="just">
              <a:lnSpc>
                <a:spcPct val="150000"/>
              </a:lnSpc>
              <a:spcBef>
                <a:spcPts val="600"/>
              </a:spcBef>
              <a:spcAft>
                <a:spcPts val="600"/>
              </a:spcAft>
              <a:buFont typeface="Symbol" panose="05050102010706020507" pitchFamily="18" charset="2"/>
              <a:buChar char=""/>
            </a:pPr>
            <a:r>
              <a:rPr lang="en-US" sz="1600" kern="0" dirty="0">
                <a:latin typeface="David" panose="020E0502060401010101" pitchFamily="34" charset="-79"/>
                <a:cs typeface="David" panose="020E0502060401010101" pitchFamily="34" charset="-79"/>
              </a:rPr>
              <a:t>USB</a:t>
            </a:r>
            <a:r>
              <a:rPr lang="en-US" sz="1600" kern="0" dirty="0">
                <a:solidFill>
                  <a:schemeClr val="tx1"/>
                </a:solidFill>
                <a:latin typeface="David" panose="020E0502060401010101" pitchFamily="34" charset="-79"/>
                <a:cs typeface="David" panose="020E0502060401010101" pitchFamily="34" charset="-79"/>
              </a:rPr>
              <a:t> keyboard</a:t>
            </a:r>
          </a:p>
          <a:p>
            <a:pPr marL="342900" indent="-342900" algn="just">
              <a:lnSpc>
                <a:spcPct val="150000"/>
              </a:lnSpc>
              <a:spcBef>
                <a:spcPts val="600"/>
              </a:spcBef>
              <a:spcAft>
                <a:spcPts val="600"/>
              </a:spcAft>
              <a:buFont typeface="Symbol" panose="05050102010706020507" pitchFamily="18" charset="2"/>
              <a:buChar char=""/>
            </a:pPr>
            <a:r>
              <a:rPr lang="en-US" sz="1600" dirty="0">
                <a:solidFill>
                  <a:schemeClr val="tx1"/>
                </a:solidFill>
                <a:latin typeface="David" panose="020E0502060401010101" pitchFamily="34" charset="-79"/>
                <a:cs typeface="David" panose="020E0502060401010101" pitchFamily="34" charset="-79"/>
              </a:rPr>
              <a:t>HDMI type Display</a:t>
            </a:r>
            <a:endParaRPr lang="he-IL" sz="1600" dirty="0">
              <a:solidFill>
                <a:schemeClr val="tx1"/>
              </a:solidFill>
              <a:latin typeface="David" panose="020E0502060401010101" pitchFamily="34" charset="-79"/>
              <a:cs typeface="David" panose="020E0502060401010101" pitchFamily="34" charset="-79"/>
            </a:endParaRPr>
          </a:p>
          <a:p>
            <a:pPr marL="342900" indent="-342900" algn="just">
              <a:lnSpc>
                <a:spcPct val="150000"/>
              </a:lnSpc>
              <a:spcBef>
                <a:spcPts val="600"/>
              </a:spcBef>
              <a:spcAft>
                <a:spcPts val="600"/>
              </a:spcAft>
              <a:buFont typeface="Symbol" panose="05050102010706020507" pitchFamily="18" charset="2"/>
              <a:buChar char=""/>
            </a:pPr>
            <a:r>
              <a:rPr lang="en-US" sz="1600" dirty="0">
                <a:solidFill>
                  <a:schemeClr val="tx1"/>
                </a:solidFill>
                <a:latin typeface="David" panose="020E0502060401010101" pitchFamily="34" charset="-79"/>
                <a:cs typeface="David" panose="020E0502060401010101" pitchFamily="34" charset="-79"/>
              </a:rPr>
              <a:t>0.91 inch OLED Display Module</a:t>
            </a:r>
          </a:p>
          <a:p>
            <a:pPr marL="0" indent="0" algn="just" rtl="1">
              <a:lnSpc>
                <a:spcPct val="150000"/>
              </a:lnSpc>
              <a:spcBef>
                <a:spcPts val="600"/>
              </a:spcBef>
              <a:spcAft>
                <a:spcPts val="600"/>
              </a:spcAft>
              <a:buNone/>
            </a:pPr>
            <a:endParaRPr lang="en-US" sz="1600" dirty="0">
              <a:solidFill>
                <a:schemeClr val="tx1"/>
              </a:solidFill>
            </a:endParaRPr>
          </a:p>
          <a:p>
            <a:pPr marL="342900" indent="-342900" algn="just" rtl="1">
              <a:lnSpc>
                <a:spcPct val="150000"/>
              </a:lnSpc>
              <a:spcBef>
                <a:spcPts val="600"/>
              </a:spcBef>
              <a:spcAft>
                <a:spcPts val="600"/>
              </a:spcAft>
              <a:buFont typeface="Symbol" panose="05050102010706020507" pitchFamily="18" charset="2"/>
              <a:buChar char=""/>
            </a:pPr>
            <a:endParaRPr lang="en-US" sz="1600" dirty="0">
              <a:latin typeface="David" panose="020E0502060401010101" pitchFamily="34" charset="-79"/>
              <a:cs typeface="David" panose="020E0502060401010101" pitchFamily="34" charset="-79"/>
            </a:endParaRPr>
          </a:p>
          <a:p>
            <a:pPr marL="342900" indent="-342900" algn="just" rtl="1">
              <a:lnSpc>
                <a:spcPct val="150000"/>
              </a:lnSpc>
              <a:spcBef>
                <a:spcPts val="600"/>
              </a:spcBef>
              <a:spcAft>
                <a:spcPts val="600"/>
              </a:spcAft>
              <a:buFont typeface="Symbol" panose="05050102010706020507" pitchFamily="18" charset="2"/>
              <a:buChar char=""/>
            </a:pPr>
            <a:endParaRPr lang="en-US" sz="1600" dirty="0">
              <a:solidFill>
                <a:schemeClr val="tx1"/>
              </a:solidFill>
              <a:latin typeface="David" panose="020E0502060401010101" pitchFamily="34" charset="-79"/>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endParaRPr lang="he-IL" sz="1600" dirty="0">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endParaRPr lang="he-IL" sz="1600" dirty="0">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endParaRPr lang="en-US" sz="18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30941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92839" y="365606"/>
            <a:ext cx="6702725" cy="575154"/>
          </a:xfrm>
        </p:spPr>
        <p:txBody>
          <a:bodyPr>
            <a:normAutofit fontScale="90000"/>
          </a:bodyPr>
          <a:lstStyle/>
          <a:p>
            <a:pPr algn="ctr" rtl="1"/>
            <a:r>
              <a:rPr lang="he-IL" dirty="0">
                <a:latin typeface="David" panose="020E0502060401010101" pitchFamily="34" charset="-79"/>
                <a:cs typeface="David" panose="020E0502060401010101" pitchFamily="34" charset="-79"/>
              </a:rPr>
              <a:t>תוכנה</a:t>
            </a:r>
            <a:endParaRPr lang="en-US" dirty="0">
              <a:latin typeface="David" panose="020E0502060401010101" pitchFamily="34" charset="-79"/>
              <a:cs typeface="David" panose="020E0502060401010101" pitchFamily="34" charset="-79"/>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7419" y="273545"/>
            <a:ext cx="2925420" cy="666735"/>
          </a:xfrm>
          <a:prstGeom prst="rect">
            <a:avLst/>
          </a:prstGeom>
        </p:spPr>
      </p:pic>
      <p:pic>
        <p:nvPicPr>
          <p:cNvPr id="5" name="תמונה 4">
            <a:extLst>
              <a:ext uri="{FF2B5EF4-FFF2-40B4-BE49-F238E27FC236}">
                <a16:creationId xmlns:a16="http://schemas.microsoft.com/office/drawing/2014/main" id="{C06BA469-8B97-B767-4A65-8D84EEE1FBD4}"/>
              </a:ext>
            </a:extLst>
          </p:cNvPr>
          <p:cNvPicPr>
            <a:picLocks noChangeAspect="1"/>
          </p:cNvPicPr>
          <p:nvPr/>
        </p:nvPicPr>
        <p:blipFill>
          <a:blip r:embed="rId3"/>
          <a:stretch>
            <a:fillRect/>
          </a:stretch>
        </p:blipFill>
        <p:spPr>
          <a:xfrm>
            <a:off x="10154875" y="244204"/>
            <a:ext cx="1769706" cy="637394"/>
          </a:xfrm>
          <a:prstGeom prst="rect">
            <a:avLst/>
          </a:prstGeom>
        </p:spPr>
      </p:pic>
      <p:sp>
        <p:nvSpPr>
          <p:cNvPr id="10" name="Content Placeholder 4">
            <a:extLst>
              <a:ext uri="{FF2B5EF4-FFF2-40B4-BE49-F238E27FC236}">
                <a16:creationId xmlns:a16="http://schemas.microsoft.com/office/drawing/2014/main" id="{6B8BE36E-F4B0-FBB5-294D-FF87638BE164}"/>
              </a:ext>
            </a:extLst>
          </p:cNvPr>
          <p:cNvSpPr>
            <a:spLocks noGrp="1"/>
          </p:cNvSpPr>
          <p:nvPr>
            <p:ph idx="1"/>
          </p:nvPr>
        </p:nvSpPr>
        <p:spPr>
          <a:xfrm>
            <a:off x="722435" y="1476075"/>
            <a:ext cx="10650415" cy="5431580"/>
          </a:xfrm>
        </p:spPr>
        <p:txBody>
          <a:bodyPr>
            <a:noAutofit/>
          </a:bodyPr>
          <a:lstStyle/>
          <a:p>
            <a:pPr marL="342900" marR="0" lvl="0" indent="-342900" algn="just" rtl="1">
              <a:lnSpc>
                <a:spcPct val="150000"/>
              </a:lnSpc>
              <a:spcBef>
                <a:spcPts val="600"/>
              </a:spcBef>
              <a:spcAft>
                <a:spcPts val="600"/>
              </a:spcAft>
              <a:buFont typeface="Symbol" panose="05050102010706020507" pitchFamily="18" charset="2"/>
              <a:buChar char=""/>
            </a:pPr>
            <a:r>
              <a:rPr lang="he-IL" sz="1800" dirty="0">
                <a:latin typeface="David" panose="020E0502060401010101" pitchFamily="34" charset="-79"/>
                <a:ea typeface="Times New Roman" panose="02020603050405020304" pitchFamily="18" charset="0"/>
                <a:cs typeface="David" panose="020E0502060401010101" pitchFamily="34" charset="-79"/>
              </a:rPr>
              <a:t>כלל התוכנה נכתבה ב 3</a:t>
            </a:r>
            <a:r>
              <a:rPr lang="en-US" sz="1800" dirty="0">
                <a:latin typeface="David" panose="020E0502060401010101" pitchFamily="34" charset="-79"/>
                <a:ea typeface="Times New Roman" panose="02020603050405020304" pitchFamily="18" charset="0"/>
                <a:cs typeface="David" panose="020E0502060401010101" pitchFamily="34" charset="-79"/>
              </a:rPr>
              <a:t>Python</a:t>
            </a:r>
            <a:r>
              <a:rPr lang="he-IL" sz="1800" dirty="0">
                <a:latin typeface="David" panose="020E0502060401010101" pitchFamily="34" charset="-79"/>
                <a:ea typeface="Times New Roman" panose="02020603050405020304" pitchFamily="18" charset="0"/>
                <a:cs typeface="David" panose="020E0502060401010101" pitchFamily="34" charset="-79"/>
              </a:rPr>
              <a:t>. תחילה ביצענו התקנה של שפת התכנות על גבי ה</a:t>
            </a:r>
            <a:r>
              <a:rPr lang="en-US" sz="1800" dirty="0">
                <a:latin typeface="David" panose="020E0502060401010101" pitchFamily="34" charset="-79"/>
                <a:ea typeface="Times New Roman" panose="02020603050405020304" pitchFamily="18" charset="0"/>
                <a:cs typeface="David" panose="020E0502060401010101" pitchFamily="34" charset="-79"/>
              </a:rPr>
              <a:t>Raspberry Pi</a:t>
            </a:r>
            <a:r>
              <a:rPr lang="he-IL" sz="1800" dirty="0">
                <a:latin typeface="David" panose="020E0502060401010101" pitchFamily="34" charset="-79"/>
                <a:ea typeface="Times New Roman" panose="02020603050405020304" pitchFamily="18" charset="0"/>
                <a:cs typeface="David" panose="020E0502060401010101" pitchFamily="34" charset="-79"/>
              </a:rPr>
              <a:t> ולאחר מכן כתבנו תוכניות </a:t>
            </a:r>
            <a:r>
              <a:rPr lang="en-US" sz="1800" dirty="0">
                <a:latin typeface="David" panose="020E0502060401010101" pitchFamily="34" charset="-79"/>
                <a:ea typeface="Times New Roman" panose="02020603050405020304" pitchFamily="18" charset="0"/>
                <a:cs typeface="David" panose="020E0502060401010101" pitchFamily="34" charset="-79"/>
              </a:rPr>
              <a:t>python</a:t>
            </a:r>
            <a:r>
              <a:rPr lang="he-IL" sz="1800" dirty="0">
                <a:latin typeface="David" panose="020E0502060401010101" pitchFamily="34" charset="-79"/>
                <a:ea typeface="Times New Roman" panose="02020603050405020304" pitchFamily="18" charset="0"/>
                <a:cs typeface="David" panose="020E0502060401010101" pitchFamily="34" charset="-79"/>
              </a:rPr>
              <a:t> נפרדות עבור כל בדיקה שנדרשנו לבצע. </a:t>
            </a:r>
            <a:endParaRPr lang="en-US" sz="1800" dirty="0">
              <a:latin typeface="David" panose="020E0502060401010101" pitchFamily="34" charset="-79"/>
              <a:ea typeface="Times New Roman" panose="02020603050405020304" pitchFamily="18" charset="0"/>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r>
              <a:rPr lang="he-IL" sz="1800" dirty="0">
                <a:latin typeface="David" panose="020E0502060401010101" pitchFamily="34" charset="-79"/>
                <a:cs typeface="David" panose="020E0502060401010101" pitchFamily="34" charset="-79"/>
              </a:rPr>
              <a:t>ספריות רלוונטיות שנעשו בהן שימוש:</a:t>
            </a:r>
            <a:endParaRPr lang="en-US" sz="1800" dirty="0">
              <a:effectLst/>
              <a:latin typeface="David" panose="020E0502060401010101" pitchFamily="34" charset="-79"/>
              <a:ea typeface="Calibri" panose="020F0502020204030204" pitchFamily="34" charset="0"/>
              <a:cs typeface="David" panose="020E0502060401010101" pitchFamily="34" charset="-79"/>
            </a:endParaRPr>
          </a:p>
          <a:p>
            <a:pPr>
              <a:lnSpc>
                <a:spcPct val="107000"/>
              </a:lnSpc>
              <a:spcBef>
                <a:spcPts val="0"/>
              </a:spcBef>
              <a:spcAft>
                <a:spcPts val="800"/>
              </a:spcAft>
              <a:tabLst>
                <a:tab pos="0" algn="l"/>
              </a:tabLst>
            </a:pPr>
            <a:r>
              <a:rPr lang="en-US" sz="1800" dirty="0">
                <a:latin typeface="David" panose="020E0502060401010101" pitchFamily="34" charset="-79"/>
                <a:ea typeface="Calibri" panose="020F0502020204030204" pitchFamily="34" charset="0"/>
                <a:cs typeface="David" panose="020E0502060401010101" pitchFamily="34" charset="-79"/>
              </a:rPr>
              <a:t>For Lidar: </a:t>
            </a:r>
            <a:r>
              <a:rPr lang="pt-BR" sz="1800" dirty="0">
                <a:latin typeface="David" panose="020E0502060401010101" pitchFamily="34" charset="-79"/>
                <a:ea typeface="Calibri" panose="020F0502020204030204" pitchFamily="34" charset="0"/>
                <a:cs typeface="David" panose="020E0502060401010101" pitchFamily="34" charset="-79"/>
              </a:rPr>
              <a:t>os, Pygame, Rplidar, serial.serialutil</a:t>
            </a:r>
          </a:p>
          <a:p>
            <a:pPr>
              <a:lnSpc>
                <a:spcPct val="107000"/>
              </a:lnSpc>
              <a:spcBef>
                <a:spcPts val="0"/>
              </a:spcBef>
              <a:spcAft>
                <a:spcPts val="800"/>
              </a:spcAft>
              <a:tabLst>
                <a:tab pos="0" algn="l"/>
              </a:tabLst>
            </a:pPr>
            <a:r>
              <a:rPr lang="pt-BR" sz="1800" dirty="0">
                <a:latin typeface="David" panose="020E0502060401010101" pitchFamily="34" charset="-79"/>
                <a:ea typeface="Calibri" panose="020F0502020204030204" pitchFamily="34" charset="0"/>
                <a:cs typeface="David" panose="020E0502060401010101" pitchFamily="34" charset="-79"/>
              </a:rPr>
              <a:t>For Camera: </a:t>
            </a:r>
            <a:r>
              <a:rPr lang="en-US" sz="1800" dirty="0">
                <a:latin typeface="David" panose="020E0502060401010101" pitchFamily="34" charset="-79"/>
                <a:ea typeface="Calibri" panose="020F0502020204030204" pitchFamily="34" charset="0"/>
                <a:cs typeface="David" panose="020E0502060401010101" pitchFamily="34" charset="-79"/>
              </a:rPr>
              <a:t>time, Pyrealsense2, Cv2, </a:t>
            </a:r>
            <a:r>
              <a:rPr lang="en-US" sz="1800" dirty="0" err="1">
                <a:latin typeface="David" panose="020E0502060401010101" pitchFamily="34" charset="-79"/>
                <a:ea typeface="Calibri" panose="020F0502020204030204" pitchFamily="34" charset="0"/>
                <a:cs typeface="David" panose="020E0502060401010101" pitchFamily="34" charset="-79"/>
              </a:rPr>
              <a:t>Numpy</a:t>
            </a:r>
            <a:r>
              <a:rPr lang="en-US" sz="1800" dirty="0">
                <a:latin typeface="David" panose="020E0502060401010101" pitchFamily="34" charset="-79"/>
                <a:ea typeface="Calibri" panose="020F0502020204030204" pitchFamily="34" charset="0"/>
                <a:cs typeface="David" panose="020E0502060401010101" pitchFamily="34" charset="-79"/>
              </a:rPr>
              <a:t>, </a:t>
            </a:r>
            <a:r>
              <a:rPr lang="en-US" sz="1800" dirty="0" err="1">
                <a:latin typeface="David" panose="020E0502060401010101" pitchFamily="34" charset="-79"/>
                <a:ea typeface="Calibri" panose="020F0502020204030204" pitchFamily="34" charset="0"/>
                <a:cs typeface="David" panose="020E0502060401010101" pitchFamily="34" charset="-79"/>
              </a:rPr>
              <a:t>realsense_depth</a:t>
            </a:r>
            <a:endParaRPr lang="en-US" sz="1800" dirty="0">
              <a:latin typeface="David" panose="020E0502060401010101" pitchFamily="34" charset="-79"/>
              <a:ea typeface="Calibri" panose="020F0502020204030204" pitchFamily="34" charset="0"/>
              <a:cs typeface="David" panose="020E0502060401010101" pitchFamily="34" charset="-79"/>
            </a:endParaRPr>
          </a:p>
          <a:p>
            <a:pPr>
              <a:lnSpc>
                <a:spcPct val="107000"/>
              </a:lnSpc>
              <a:spcBef>
                <a:spcPts val="0"/>
              </a:spcBef>
              <a:spcAft>
                <a:spcPts val="800"/>
              </a:spcAft>
              <a:tabLst>
                <a:tab pos="0" algn="l"/>
              </a:tabLst>
            </a:pPr>
            <a:r>
              <a:rPr lang="en-US" sz="1800" dirty="0">
                <a:latin typeface="David" panose="020E0502060401010101" pitchFamily="34" charset="-79"/>
                <a:ea typeface="Calibri" panose="020F0502020204030204" pitchFamily="34" charset="0"/>
                <a:cs typeface="David" panose="020E0502060401010101" pitchFamily="34" charset="-79"/>
              </a:rPr>
              <a:t>For M5stack: </a:t>
            </a:r>
            <a:r>
              <a:rPr lang="en-US" sz="1800" dirty="0" err="1">
                <a:effectLst/>
                <a:latin typeface="David" panose="020E0502060401010101" pitchFamily="34" charset="-79"/>
                <a:ea typeface="Calibri" panose="020F0502020204030204" pitchFamily="34" charset="0"/>
                <a:cs typeface="David" panose="020E0502060401010101" pitchFamily="34" charset="-79"/>
              </a:rPr>
              <a:t>Pyserial</a:t>
            </a:r>
            <a:r>
              <a:rPr lang="en-US" sz="1800" dirty="0">
                <a:effectLst/>
                <a:latin typeface="David" panose="020E0502060401010101" pitchFamily="34" charset="-79"/>
                <a:ea typeface="Calibri" panose="020F0502020204030204" pitchFamily="34" charset="0"/>
                <a:cs typeface="David" panose="020E0502060401010101" pitchFamily="34" charset="-79"/>
              </a:rPr>
              <a:t>, Matplotlib, Pywin32, </a:t>
            </a:r>
            <a:r>
              <a:rPr lang="en-US" sz="1800" dirty="0" err="1">
                <a:effectLst/>
                <a:latin typeface="David" panose="020E0502060401010101" pitchFamily="34" charset="-79"/>
                <a:ea typeface="Calibri" panose="020F0502020204030204" pitchFamily="34" charset="0"/>
                <a:cs typeface="David" panose="020E0502060401010101" pitchFamily="34" charset="-79"/>
              </a:rPr>
              <a:t>Scipy</a:t>
            </a:r>
            <a:endParaRPr lang="en-US" sz="1800" dirty="0">
              <a:effectLst/>
              <a:latin typeface="David" panose="020E0502060401010101" pitchFamily="34" charset="-79"/>
              <a:ea typeface="Calibri" panose="020F0502020204030204" pitchFamily="34" charset="0"/>
              <a:cs typeface="David" panose="020E0502060401010101" pitchFamily="34" charset="-79"/>
            </a:endParaRPr>
          </a:p>
          <a:p>
            <a:pPr>
              <a:lnSpc>
                <a:spcPct val="107000"/>
              </a:lnSpc>
              <a:spcBef>
                <a:spcPts val="0"/>
              </a:spcBef>
              <a:spcAft>
                <a:spcPts val="800"/>
              </a:spcAft>
              <a:tabLst>
                <a:tab pos="0" algn="l"/>
              </a:tabLst>
            </a:pPr>
            <a:endParaRPr lang="en-US" sz="1800" dirty="0">
              <a:latin typeface="David" panose="020E0502060401010101" pitchFamily="34" charset="-79"/>
              <a:ea typeface="Calibri" panose="020F0502020204030204" pitchFamily="34" charset="0"/>
              <a:cs typeface="David" panose="020E0502060401010101" pitchFamily="34" charset="-79"/>
            </a:endParaRPr>
          </a:p>
          <a:p>
            <a:pPr>
              <a:lnSpc>
                <a:spcPct val="107000"/>
              </a:lnSpc>
              <a:spcBef>
                <a:spcPts val="0"/>
              </a:spcBef>
              <a:spcAft>
                <a:spcPts val="800"/>
              </a:spcAft>
              <a:tabLst>
                <a:tab pos="0" algn="l"/>
              </a:tabLst>
            </a:pPr>
            <a:endParaRPr lang="en-US" sz="1800" dirty="0">
              <a:effectLst/>
              <a:latin typeface="David" panose="020E0502060401010101" pitchFamily="34" charset="-79"/>
              <a:ea typeface="Calibri" panose="020F0502020204030204" pitchFamily="34" charset="0"/>
              <a:cs typeface="David" panose="020E0502060401010101" pitchFamily="34" charset="-79"/>
            </a:endParaRPr>
          </a:p>
          <a:p>
            <a:pPr marL="342900" marR="0" lvl="0" indent="-342900" algn="just" rtl="1">
              <a:lnSpc>
                <a:spcPct val="150000"/>
              </a:lnSpc>
              <a:spcBef>
                <a:spcPts val="600"/>
              </a:spcBef>
              <a:spcAft>
                <a:spcPts val="600"/>
              </a:spcAft>
              <a:buFont typeface="Symbol" panose="05050102010706020507" pitchFamily="18" charset="2"/>
              <a:buChar char=""/>
            </a:pPr>
            <a:endParaRPr lang="he-IL" sz="1800" dirty="0">
              <a:latin typeface="David" panose="020E0502060401010101" pitchFamily="34" charset="-79"/>
              <a:cs typeface="David" panose="020E0502060401010101" pitchFamily="34" charset="-79"/>
            </a:endParaRPr>
          </a:p>
          <a:p>
            <a:pPr algn="r" rtl="1"/>
            <a:endParaRPr lang="en-US" sz="18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2155997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TotalTime>
  <Words>1203</Words>
  <Application>Microsoft Office PowerPoint</Application>
  <PresentationFormat>Widescreen</PresentationFormat>
  <Paragraphs>182</Paragraphs>
  <Slides>19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Amazon Ember</vt:lpstr>
      <vt:lpstr>Arial</vt:lpstr>
      <vt:lpstr>Calibri</vt:lpstr>
      <vt:lpstr>Calibri Light</vt:lpstr>
      <vt:lpstr>David</vt:lpstr>
      <vt:lpstr>MiSans</vt:lpstr>
      <vt:lpstr>Symbol</vt:lpstr>
      <vt:lpstr>Times New Roman</vt:lpstr>
      <vt:lpstr>Office Theme</vt:lpstr>
      <vt:lpstr>מערכת חישה לאלגוריתמיקה מתקדמת</vt:lpstr>
      <vt:lpstr>נושא הפרויקט</vt:lpstr>
      <vt:lpstr>מוטיבציה ומטרות</vt:lpstr>
      <vt:lpstr>שיטות ומימוש</vt:lpstr>
      <vt:lpstr>תוצרי הפרויקט</vt:lpstr>
      <vt:lpstr>דיאגרמת בלוקים</vt:lpstr>
      <vt:lpstr>שרטוט חשמלי של המערכת</vt:lpstr>
      <vt:lpstr>שרטוט התשתית על כלל רכיביה</vt:lpstr>
      <vt:lpstr>תוכנה</vt:lpstr>
      <vt:lpstr>תוצאות ומסקנות</vt:lpstr>
      <vt:lpstr>תוצאות ומסקנות</vt:lpstr>
      <vt:lpstr>תוצאות ומסקנות</vt:lpstr>
      <vt:lpstr>תוצאות ומסקנות</vt:lpstr>
      <vt:lpstr>תוצאות ומסקנות</vt:lpstr>
      <vt:lpstr>תוצאות ומסקנות</vt:lpstr>
      <vt:lpstr>הצעות להמשך</vt:lpstr>
      <vt:lpstr>תוצרי הפרויקט</vt:lpstr>
      <vt:lpstr>תיעוד הפרויקט</vt:lpstr>
      <vt:lpstr>תיעוד הפרויקט</vt:lpstr>
    </vt:vector>
  </TitlesOfParts>
  <Company>TAU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Jacob Fainguelernt</dc:creator>
  <cp:lastModifiedBy>Shahar Hannover</cp:lastModifiedBy>
  <cp:revision>32</cp:revision>
  <dcterms:created xsi:type="dcterms:W3CDTF">2021-12-15T06:30:50Z</dcterms:created>
  <dcterms:modified xsi:type="dcterms:W3CDTF">2024-03-19T23:06:07Z</dcterms:modified>
</cp:coreProperties>
</file>

<file path=docProps/thumbnail.jpeg>
</file>